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258" r:id="rId2"/>
    <p:sldId id="257" r:id="rId3"/>
    <p:sldId id="273" r:id="rId4"/>
    <p:sldId id="259" r:id="rId5"/>
    <p:sldId id="260" r:id="rId6"/>
    <p:sldId id="261" r:id="rId7"/>
    <p:sldId id="276" r:id="rId8"/>
    <p:sldId id="262" r:id="rId9"/>
    <p:sldId id="278" r:id="rId10"/>
    <p:sldId id="274" r:id="rId11"/>
    <p:sldId id="275" r:id="rId12"/>
    <p:sldId id="279" r:id="rId13"/>
    <p:sldId id="263" r:id="rId14"/>
    <p:sldId id="283" r:id="rId15"/>
    <p:sldId id="284" r:id="rId16"/>
    <p:sldId id="264" r:id="rId17"/>
    <p:sldId id="265" r:id="rId18"/>
    <p:sldId id="268" r:id="rId19"/>
    <p:sldId id="277" r:id="rId20"/>
    <p:sldId id="280" r:id="rId21"/>
    <p:sldId id="281" r:id="rId22"/>
    <p:sldId id="282" r:id="rId23"/>
    <p:sldId id="285" r:id="rId24"/>
    <p:sldId id="269" r:id="rId25"/>
    <p:sldId id="266" r:id="rId26"/>
    <p:sldId id="271" r:id="rId27"/>
    <p:sldId id="286" r:id="rId28"/>
    <p:sldId id="287" r:id="rId29"/>
    <p:sldId id="288" r:id="rId30"/>
    <p:sldId id="270"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267" r:id="rId44"/>
    <p:sldId id="272" r:id="rId45"/>
  </p:sldIdLst>
  <p:sldSz cx="9144000" cy="5143500" type="screen16x9"/>
  <p:notesSz cx="9144000" cy="6858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pels, Tom (DKE)" initials="PT(" lastIdx="1" clrIdx="0">
    <p:extLst>
      <p:ext uri="{19B8F6BF-5375-455C-9EA6-DF929625EA0E}">
        <p15:presenceInfo xmlns:p15="http://schemas.microsoft.com/office/powerpoint/2012/main" userId="S-1-5-21-1572361299-1184395705-1606240830-2755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88" autoAdjust="0"/>
    <p:restoredTop sz="94716"/>
  </p:normalViewPr>
  <p:slideViewPr>
    <p:cSldViewPr snapToGrid="0" snapToObjects="1">
      <p:cViewPr varScale="1">
        <p:scale>
          <a:sx n="83" d="100"/>
          <a:sy n="83" d="100"/>
        </p:scale>
        <p:origin x="208" y="107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3DC0C369-13E3-C04F-AA91-3C19CF4D27E6}" type="datetimeFigureOut">
              <a:rPr lang="nl-NL" smtClean="0"/>
              <a:t>05-09-2023</a:t>
            </a:fld>
            <a:endParaRPr lang="nl-NL"/>
          </a:p>
        </p:txBody>
      </p:sp>
      <p:sp>
        <p:nvSpPr>
          <p:cNvPr id="4" name="Tijdelijke aanduiding voor voettekst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4268B745-3CC2-3B46-A8BC-FE1F07A08324}" type="slidenum">
              <a:rPr lang="nl-NL" smtClean="0"/>
              <a:t>‹#›</a:t>
            </a:fld>
            <a:endParaRPr lang="nl-NL"/>
          </a:p>
        </p:txBody>
      </p:sp>
    </p:spTree>
    <p:extLst>
      <p:ext uri="{BB962C8B-B14F-4D97-AF65-F5344CB8AC3E}">
        <p14:creationId xmlns:p14="http://schemas.microsoft.com/office/powerpoint/2010/main" val="17458237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F37D42C8-A255-5F4D-A951-1B90F54B60E2}" type="datetimeFigureOut">
              <a:rPr lang="nl-NL" smtClean="0"/>
              <a:t>05-09-2023</a:t>
            </a:fld>
            <a:endParaRPr lang="nl-NL"/>
          </a:p>
        </p:txBody>
      </p:sp>
      <p:sp>
        <p:nvSpPr>
          <p:cNvPr id="4" name="Tijdelijke aanduiding voor dia-afbeelding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19775814-5E86-5743-808B-FA33B96378ED}" type="slidenum">
              <a:rPr lang="nl-NL" smtClean="0"/>
              <a:t>‹#›</a:t>
            </a:fld>
            <a:endParaRPr lang="nl-NL"/>
          </a:p>
        </p:txBody>
      </p:sp>
    </p:spTree>
    <p:extLst>
      <p:ext uri="{BB962C8B-B14F-4D97-AF65-F5344CB8AC3E}">
        <p14:creationId xmlns:p14="http://schemas.microsoft.com/office/powerpoint/2010/main" val="279788416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Wooclap</a:t>
            </a:r>
            <a:r>
              <a:rPr lang="en-US" dirty="0"/>
              <a:t>, what is the difference between = and ==?</a:t>
            </a:r>
          </a:p>
        </p:txBody>
      </p:sp>
      <p:sp>
        <p:nvSpPr>
          <p:cNvPr id="4" name="Slide Number Placeholder 3"/>
          <p:cNvSpPr>
            <a:spLocks noGrp="1"/>
          </p:cNvSpPr>
          <p:nvPr>
            <p:ph type="sldNum" sz="quarter" idx="10"/>
          </p:nvPr>
        </p:nvSpPr>
        <p:spPr/>
        <p:txBody>
          <a:bodyPr/>
          <a:lstStyle/>
          <a:p>
            <a:fld id="{19775814-5E86-5743-808B-FA33B96378ED}" type="slidenum">
              <a:rPr lang="nl-NL" smtClean="0"/>
              <a:t>4</a:t>
            </a:fld>
            <a:endParaRPr lang="nl-NL"/>
          </a:p>
        </p:txBody>
      </p:sp>
    </p:spTree>
    <p:extLst>
      <p:ext uri="{BB962C8B-B14F-4D97-AF65-F5344CB8AC3E}">
        <p14:creationId xmlns:p14="http://schemas.microsoft.com/office/powerpoint/2010/main" val="4381037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light blue">
    <p:bg>
      <p:bgPr>
        <a:solidFill>
          <a:schemeClr val="tx2"/>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564588" y="189852"/>
            <a:ext cx="6598342" cy="1653944"/>
          </a:xfrm>
        </p:spPr>
        <p:txBody>
          <a:bodyPr>
            <a:noAutofit/>
          </a:bodyPr>
          <a:lstStyle>
            <a:lvl1pPr>
              <a:defRPr sz="5400">
                <a:solidFill>
                  <a:srgbClr val="FFFFFF"/>
                </a:solidFill>
              </a:defRPr>
            </a:lvl1pPr>
          </a:lstStyle>
          <a:p>
            <a:r>
              <a:rPr lang="nl-NL" dirty="0"/>
              <a:t>Titelstijl van model bewerken</a:t>
            </a:r>
          </a:p>
        </p:txBody>
      </p:sp>
      <p:sp>
        <p:nvSpPr>
          <p:cNvPr id="3" name="Subtitel 2"/>
          <p:cNvSpPr>
            <a:spLocks noGrp="1"/>
          </p:cNvSpPr>
          <p:nvPr>
            <p:ph type="subTitle" idx="1"/>
          </p:nvPr>
        </p:nvSpPr>
        <p:spPr>
          <a:xfrm>
            <a:off x="564588" y="1829639"/>
            <a:ext cx="4196618" cy="1314450"/>
          </a:xfrm>
        </p:spPr>
        <p:txBody>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titelstijl van het model te bewerken</a:t>
            </a:r>
          </a:p>
        </p:txBody>
      </p:sp>
      <p:pic>
        <p:nvPicPr>
          <p:cNvPr id="11" name="Afbeelding 10" descr="UM40_RGB_B_blauw.png"/>
          <p:cNvPicPr>
            <a:picLocks noChangeAspect="1"/>
          </p:cNvPicPr>
          <p:nvPr userDrawn="1"/>
        </p:nvPicPr>
        <p:blipFill rotWithShape="1">
          <a:blip r:embed="rId2">
            <a:extLst>
              <a:ext uri="{28A0092B-C50C-407E-A947-70E740481C1C}">
                <a14:useLocalDpi xmlns:a14="http://schemas.microsoft.com/office/drawing/2010/main" val="0"/>
              </a:ext>
            </a:extLst>
          </a:blip>
          <a:srcRect r="20321"/>
          <a:stretch/>
        </p:blipFill>
        <p:spPr>
          <a:xfrm>
            <a:off x="360001" y="4630501"/>
            <a:ext cx="1590638" cy="381853"/>
          </a:xfrm>
          <a:prstGeom prst="rect">
            <a:avLst/>
          </a:prstGeom>
        </p:spPr>
      </p:pic>
    </p:spTree>
    <p:extLst>
      <p:ext uri="{BB962C8B-B14F-4D97-AF65-F5344CB8AC3E}">
        <p14:creationId xmlns:p14="http://schemas.microsoft.com/office/powerpoint/2010/main" val="912463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photo slide">
    <p:spTree>
      <p:nvGrpSpPr>
        <p:cNvPr id="1" name=""/>
        <p:cNvGrpSpPr/>
        <p:nvPr/>
      </p:nvGrpSpPr>
      <p:grpSpPr>
        <a:xfrm>
          <a:off x="0" y="0"/>
          <a:ext cx="0" cy="0"/>
          <a:chOff x="0" y="0"/>
          <a:chExt cx="0" cy="0"/>
        </a:xfrm>
      </p:grpSpPr>
      <p:sp>
        <p:nvSpPr>
          <p:cNvPr id="2" name="Titel 1"/>
          <p:cNvSpPr>
            <a:spLocks noGrp="1"/>
          </p:cNvSpPr>
          <p:nvPr>
            <p:ph type="title"/>
          </p:nvPr>
        </p:nvSpPr>
        <p:spPr>
          <a:xfrm>
            <a:off x="360001" y="310695"/>
            <a:ext cx="3934625" cy="1174423"/>
          </a:xfrm>
        </p:spPr>
        <p:txBody>
          <a:bodyPr/>
          <a:lstStyle/>
          <a:p>
            <a:r>
              <a:rPr lang="nl-NL" dirty="0"/>
              <a:t>Titelstijl van model bewerken</a:t>
            </a:r>
          </a:p>
        </p:txBody>
      </p:sp>
      <p:sp>
        <p:nvSpPr>
          <p:cNvPr id="3" name="Tijdelijke aanduiding voor inhoud 2"/>
          <p:cNvSpPr>
            <a:spLocks noGrp="1"/>
          </p:cNvSpPr>
          <p:nvPr>
            <p:ph idx="1"/>
          </p:nvPr>
        </p:nvSpPr>
        <p:spPr>
          <a:xfrm>
            <a:off x="360001" y="1485117"/>
            <a:ext cx="3934624" cy="2857572"/>
          </a:xfrm>
        </p:spPr>
        <p:txBody>
          <a:bodyPr/>
          <a:lstStyle>
            <a:lvl3pPr marL="715962" indent="0">
              <a:buNone/>
              <a:defRPr/>
            </a:lvl3pPr>
          </a:lstStyle>
          <a:p>
            <a:pPr lvl="0"/>
            <a:r>
              <a:rPr lang="nl-NL" dirty="0"/>
              <a:t>Klik om de tekststijl van het model te bewerken</a:t>
            </a:r>
          </a:p>
          <a:p>
            <a:pPr lvl="1"/>
            <a:r>
              <a:rPr lang="nl-NL" dirty="0"/>
              <a:t>Tweede niveau</a:t>
            </a:r>
          </a:p>
        </p:txBody>
      </p:sp>
      <p:sp>
        <p:nvSpPr>
          <p:cNvPr id="4" name="Tijdelijke aanduiding voor datum 3"/>
          <p:cNvSpPr>
            <a:spLocks noGrp="1"/>
          </p:cNvSpPr>
          <p:nvPr>
            <p:ph type="dt" sz="half" idx="10"/>
          </p:nvPr>
        </p:nvSpPr>
        <p:spPr>
          <a:xfrm>
            <a:off x="4595043" y="4738971"/>
            <a:ext cx="550734" cy="273844"/>
          </a:xfrm>
        </p:spPr>
        <p:txBody>
          <a:bodyPr/>
          <a:lstStyle/>
          <a:p>
            <a:endParaRPr lang="nl-NL"/>
          </a:p>
        </p:txBody>
      </p:sp>
      <p:sp>
        <p:nvSpPr>
          <p:cNvPr id="5" name="Tijdelijke aanduiding voor voettekst 4"/>
          <p:cNvSpPr>
            <a:spLocks noGrp="1"/>
          </p:cNvSpPr>
          <p:nvPr>
            <p:ph type="ftr" sz="quarter" idx="11"/>
          </p:nvPr>
        </p:nvSpPr>
        <p:spPr>
          <a:xfrm>
            <a:off x="4745252" y="4738971"/>
            <a:ext cx="3449951" cy="273844"/>
          </a:xfrm>
        </p:spPr>
        <p:txBody>
          <a:bodyPr/>
          <a:lstStyle/>
          <a:p>
            <a:endParaRPr lang="nl-NL"/>
          </a:p>
        </p:txBody>
      </p:sp>
      <p:sp>
        <p:nvSpPr>
          <p:cNvPr id="6" name="Tijdelijke aanduiding voor dianummer 5"/>
          <p:cNvSpPr>
            <a:spLocks noGrp="1"/>
          </p:cNvSpPr>
          <p:nvPr>
            <p:ph type="sldNum" sz="quarter" idx="12"/>
          </p:nvPr>
        </p:nvSpPr>
        <p:spPr>
          <a:xfrm>
            <a:off x="8195205" y="4738800"/>
            <a:ext cx="569977" cy="273844"/>
          </a:xfrm>
        </p:spPr>
        <p:txBody>
          <a:bodyPr/>
          <a:lstStyle/>
          <a:p>
            <a:fld id="{09B7AD4A-C94A-7B42-9E17-606C7F366C4B}" type="slidenum">
              <a:rPr lang="nl-NL" smtClean="0"/>
              <a:t>‹#›</a:t>
            </a:fld>
            <a:endParaRPr lang="nl-NL"/>
          </a:p>
        </p:txBody>
      </p:sp>
      <p:sp>
        <p:nvSpPr>
          <p:cNvPr id="8" name="Tijdelijke aanduiding voor afbeelding 7"/>
          <p:cNvSpPr>
            <a:spLocks noGrp="1"/>
          </p:cNvSpPr>
          <p:nvPr>
            <p:ph type="pic" sz="quarter" idx="13"/>
          </p:nvPr>
        </p:nvSpPr>
        <p:spPr>
          <a:xfrm>
            <a:off x="4595044" y="0"/>
            <a:ext cx="4548957" cy="5143500"/>
          </a:xfrm>
          <a:solidFill>
            <a:schemeClr val="bg1">
              <a:lumMod val="85000"/>
            </a:schemeClr>
          </a:solidFill>
        </p:spPr>
        <p:txBody>
          <a:bodyPr/>
          <a:lstStyle/>
          <a:p>
            <a:endParaRPr lang="nl-NL"/>
          </a:p>
        </p:txBody>
      </p:sp>
      <p:pic>
        <p:nvPicPr>
          <p:cNvPr id="9" name="Afbeelding 8"/>
          <p:cNvPicPr>
            <a:picLocks noChangeAspect="1"/>
          </p:cNvPicPr>
          <p:nvPr userDrawn="1"/>
        </p:nvPicPr>
        <p:blipFill rotWithShape="1">
          <a:blip r:embed="rId2"/>
          <a:srcRect r="19769"/>
          <a:stretch/>
        </p:blipFill>
        <p:spPr>
          <a:xfrm>
            <a:off x="360001" y="4630216"/>
            <a:ext cx="1602792" cy="379730"/>
          </a:xfrm>
          <a:prstGeom prst="rect">
            <a:avLst/>
          </a:prstGeom>
        </p:spPr>
      </p:pic>
    </p:spTree>
    <p:extLst>
      <p:ext uri="{BB962C8B-B14F-4D97-AF65-F5344CB8AC3E}">
        <p14:creationId xmlns:p14="http://schemas.microsoft.com/office/powerpoint/2010/main" val="2583255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slide">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p:cNvSpPr>
            <a:spLocks noGrp="1"/>
          </p:cNvSpPr>
          <p:nvPr>
            <p:ph type="pic" sz="quarter" idx="13"/>
          </p:nvPr>
        </p:nvSpPr>
        <p:spPr>
          <a:xfrm>
            <a:off x="0" y="0"/>
            <a:ext cx="9144000" cy="5143500"/>
          </a:xfrm>
          <a:solidFill>
            <a:schemeClr val="bg2">
              <a:lumMod val="85000"/>
            </a:schemeClr>
          </a:solidFill>
        </p:spPr>
        <p:txBody>
          <a:bodyPr/>
          <a:lstStyle/>
          <a:p>
            <a:endParaRPr lang="nl-NL" dirty="0"/>
          </a:p>
        </p:txBody>
      </p:sp>
      <p:sp>
        <p:nvSpPr>
          <p:cNvPr id="3" name="Tijdelijke aanduiding voor datum 2"/>
          <p:cNvSpPr>
            <a:spLocks noGrp="1"/>
          </p:cNvSpPr>
          <p:nvPr>
            <p:ph type="dt" sz="half" idx="10"/>
          </p:nvPr>
        </p:nvSpPr>
        <p:spPr>
          <a:xfrm>
            <a:off x="3234468" y="4738971"/>
            <a:ext cx="914465" cy="273844"/>
          </a:xfrm>
        </p:spPr>
        <p:txBody>
          <a:bodyPr/>
          <a:lstStyle/>
          <a:p>
            <a:endParaRPr lang="nl-NL" dirty="0"/>
          </a:p>
        </p:txBody>
      </p:sp>
      <p:sp>
        <p:nvSpPr>
          <p:cNvPr id="4" name="Tijdelijke aanduiding voor voettekst 3"/>
          <p:cNvSpPr>
            <a:spLocks noGrp="1"/>
          </p:cNvSpPr>
          <p:nvPr>
            <p:ph type="ftr" sz="quarter" idx="11"/>
          </p:nvPr>
        </p:nvSpPr>
        <p:spPr>
          <a:xfrm>
            <a:off x="4359967" y="4738800"/>
            <a:ext cx="3741885" cy="273844"/>
          </a:xfrm>
          <a:noFill/>
        </p:spPr>
        <p:txBody>
          <a:bodyPr/>
          <a:lstStyle>
            <a:lvl1pPr algn="r">
              <a:defRPr/>
            </a:lvl1pPr>
          </a:lstStyle>
          <a:p>
            <a:endParaRPr lang="nl-NL" dirty="0"/>
          </a:p>
        </p:txBody>
      </p:sp>
      <p:sp>
        <p:nvSpPr>
          <p:cNvPr id="5" name="Tijdelijke aanduiding voor dianummer 4"/>
          <p:cNvSpPr>
            <a:spLocks noGrp="1"/>
          </p:cNvSpPr>
          <p:nvPr>
            <p:ph type="sldNum" sz="quarter" idx="12"/>
          </p:nvPr>
        </p:nvSpPr>
        <p:spPr/>
        <p:txBody>
          <a:bodyPr/>
          <a:lstStyle/>
          <a:p>
            <a:fld id="{09B7AD4A-C94A-7B42-9E17-606C7F366C4B}" type="slidenum">
              <a:rPr lang="nl-NL" smtClean="0"/>
              <a:pPr/>
              <a:t>‹#›</a:t>
            </a:fld>
            <a:endParaRPr lang="nl-NL" dirty="0"/>
          </a:p>
        </p:txBody>
      </p:sp>
      <p:sp>
        <p:nvSpPr>
          <p:cNvPr id="11" name="Tijdelijke aanduiding voor tekst 6">
            <a:extLst>
              <a:ext uri="{FF2B5EF4-FFF2-40B4-BE49-F238E27FC236}">
                <a16:creationId xmlns:a16="http://schemas.microsoft.com/office/drawing/2014/main" id="{65C5AF04-DC40-0847-A150-8AD1FF13551E}"/>
              </a:ext>
            </a:extLst>
          </p:cNvPr>
          <p:cNvSpPr>
            <a:spLocks noGrp="1"/>
          </p:cNvSpPr>
          <p:nvPr>
            <p:ph type="body" sz="quarter" idx="15" hasCustomPrompt="1"/>
          </p:nvPr>
        </p:nvSpPr>
        <p:spPr>
          <a:xfrm>
            <a:off x="358700" y="4686937"/>
            <a:ext cx="1533600" cy="233363"/>
          </a:xfrm>
          <a:blipFill>
            <a:blip r:embed="rId2"/>
            <a:stretch>
              <a:fillRect/>
            </a:stretch>
          </a:blipFill>
        </p:spPr>
        <p:txBody>
          <a:bodyPr/>
          <a:lstStyle>
            <a:lvl1pPr marL="0" indent="0" algn="ctr">
              <a:buNone/>
              <a:defRPr sz="800"/>
            </a:lvl1pPr>
            <a:lvl2pPr marL="358775" indent="0">
              <a:buNone/>
              <a:defRPr sz="800"/>
            </a:lvl2pPr>
            <a:lvl3pPr marL="715962" indent="0">
              <a:buNone/>
              <a:defRPr sz="800"/>
            </a:lvl3pPr>
            <a:lvl4pPr marL="1074738" indent="0">
              <a:buNone/>
              <a:defRPr sz="800"/>
            </a:lvl4pPr>
            <a:lvl5pPr marL="1433512" indent="0">
              <a:buNone/>
              <a:defRPr sz="800"/>
            </a:lvl5pPr>
          </a:lstStyle>
          <a:p>
            <a:pPr lvl="0"/>
            <a:r>
              <a:rPr lang="nl-NL" dirty="0"/>
              <a:t>  </a:t>
            </a:r>
          </a:p>
        </p:txBody>
      </p:sp>
    </p:spTree>
    <p:extLst>
      <p:ext uri="{BB962C8B-B14F-4D97-AF65-F5344CB8AC3E}">
        <p14:creationId xmlns:p14="http://schemas.microsoft.com/office/powerpoint/2010/main" val="1078255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Titelstijl van model bewerken</a:t>
            </a:r>
          </a:p>
        </p:txBody>
      </p:sp>
      <p:sp>
        <p:nvSpPr>
          <p:cNvPr id="3" name="Tijdelijke aanduiding voor datum 2"/>
          <p:cNvSpPr>
            <a:spLocks noGrp="1"/>
          </p:cNvSpPr>
          <p:nvPr>
            <p:ph type="dt" sz="half" idx="10"/>
          </p:nvPr>
        </p:nvSpPr>
        <p:spPr/>
        <p:txBody>
          <a:bodyPr/>
          <a:lstStyle/>
          <a:p>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09B7AD4A-C94A-7B42-9E17-606C7F366C4B}" type="slidenum">
              <a:rPr lang="nl-NL" smtClean="0"/>
              <a:t>‹#›</a:t>
            </a:fld>
            <a:endParaRPr lang="nl-NL"/>
          </a:p>
        </p:txBody>
      </p:sp>
      <p:sp>
        <p:nvSpPr>
          <p:cNvPr id="7" name="Tijdelijke aanduiding voor tabel 6"/>
          <p:cNvSpPr>
            <a:spLocks noGrp="1"/>
          </p:cNvSpPr>
          <p:nvPr>
            <p:ph type="tbl" sz="quarter" idx="13"/>
          </p:nvPr>
        </p:nvSpPr>
        <p:spPr>
          <a:xfrm>
            <a:off x="360364" y="972000"/>
            <a:ext cx="8326437" cy="3231923"/>
          </a:xfrm>
        </p:spPr>
        <p:txBody>
          <a:bodyPr/>
          <a:lstStyle/>
          <a:p>
            <a:endParaRPr lang="nl-NL"/>
          </a:p>
        </p:txBody>
      </p:sp>
      <p:pic>
        <p:nvPicPr>
          <p:cNvPr id="8" name="Afbeelding 7"/>
          <p:cNvPicPr>
            <a:picLocks noChangeAspect="1"/>
          </p:cNvPicPr>
          <p:nvPr userDrawn="1"/>
        </p:nvPicPr>
        <p:blipFill rotWithShape="1">
          <a:blip r:embed="rId2"/>
          <a:srcRect r="19769"/>
          <a:stretch/>
        </p:blipFill>
        <p:spPr>
          <a:xfrm>
            <a:off x="360001" y="4630216"/>
            <a:ext cx="1602792" cy="379730"/>
          </a:xfrm>
          <a:prstGeom prst="rect">
            <a:avLst/>
          </a:prstGeom>
        </p:spPr>
      </p:pic>
    </p:spTree>
    <p:extLst>
      <p:ext uri="{BB962C8B-B14F-4D97-AF65-F5344CB8AC3E}">
        <p14:creationId xmlns:p14="http://schemas.microsoft.com/office/powerpoint/2010/main" val="2621371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illustration">
    <p:bg>
      <p:bgPr>
        <a:solidFill>
          <a:schemeClr val="tx2"/>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564588" y="189852"/>
            <a:ext cx="6598342" cy="1653944"/>
          </a:xfrm>
        </p:spPr>
        <p:txBody>
          <a:bodyPr>
            <a:noAutofit/>
          </a:bodyPr>
          <a:lstStyle>
            <a:lvl1pPr>
              <a:defRPr sz="5400">
                <a:solidFill>
                  <a:srgbClr val="FFFFFF"/>
                </a:solidFill>
              </a:defRPr>
            </a:lvl1pPr>
          </a:lstStyle>
          <a:p>
            <a:r>
              <a:rPr lang="nl-NL" dirty="0"/>
              <a:t>Titelstijl van model bewerken</a:t>
            </a:r>
          </a:p>
        </p:txBody>
      </p:sp>
      <p:sp>
        <p:nvSpPr>
          <p:cNvPr id="3" name="Subtitel 2"/>
          <p:cNvSpPr>
            <a:spLocks noGrp="1"/>
          </p:cNvSpPr>
          <p:nvPr>
            <p:ph type="subTitle" idx="1"/>
          </p:nvPr>
        </p:nvSpPr>
        <p:spPr>
          <a:xfrm>
            <a:off x="564588" y="1829639"/>
            <a:ext cx="4196618" cy="1314450"/>
          </a:xfrm>
        </p:spPr>
        <p:txBody>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titelstijl van het model te bewerken</a:t>
            </a:r>
          </a:p>
        </p:txBody>
      </p:sp>
      <p:pic>
        <p:nvPicPr>
          <p:cNvPr id="11" name="Afbeelding 10" descr="UM40_RGB_B_blauw.png"/>
          <p:cNvPicPr>
            <a:picLocks noChangeAspect="1"/>
          </p:cNvPicPr>
          <p:nvPr userDrawn="1"/>
        </p:nvPicPr>
        <p:blipFill rotWithShape="1">
          <a:blip r:embed="rId2">
            <a:extLst>
              <a:ext uri="{28A0092B-C50C-407E-A947-70E740481C1C}">
                <a14:useLocalDpi xmlns:a14="http://schemas.microsoft.com/office/drawing/2010/main" val="0"/>
              </a:ext>
            </a:extLst>
          </a:blip>
          <a:srcRect r="20321"/>
          <a:stretch/>
        </p:blipFill>
        <p:spPr>
          <a:xfrm>
            <a:off x="360001" y="4630501"/>
            <a:ext cx="1590638" cy="381853"/>
          </a:xfrm>
          <a:prstGeom prst="rect">
            <a:avLst/>
          </a:prstGeom>
        </p:spPr>
      </p:pic>
      <p:pic>
        <p:nvPicPr>
          <p:cNvPr id="5" name="Afbeelding 4" descr="Future loo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96488" y="1884997"/>
            <a:ext cx="3532883" cy="3261967"/>
          </a:xfrm>
          <a:prstGeom prst="rect">
            <a:avLst/>
          </a:prstGeom>
        </p:spPr>
      </p:pic>
    </p:spTree>
    <p:extLst>
      <p:ext uri="{BB962C8B-B14F-4D97-AF65-F5344CB8AC3E}">
        <p14:creationId xmlns:p14="http://schemas.microsoft.com/office/powerpoint/2010/main" val="2468369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hoto Randwijc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564587" y="189852"/>
            <a:ext cx="7377145" cy="1653944"/>
          </a:xfrm>
        </p:spPr>
        <p:txBody>
          <a:bodyPr>
            <a:noAutofit/>
          </a:bodyPr>
          <a:lstStyle>
            <a:lvl1pPr>
              <a:defRPr sz="5400">
                <a:solidFill>
                  <a:srgbClr val="FFFFFF"/>
                </a:solidFill>
              </a:defRPr>
            </a:lvl1pPr>
          </a:lstStyle>
          <a:p>
            <a:r>
              <a:rPr lang="nl-NL" dirty="0"/>
              <a:t>Titelstijl van model bewerken</a:t>
            </a:r>
          </a:p>
        </p:txBody>
      </p:sp>
      <p:sp>
        <p:nvSpPr>
          <p:cNvPr id="3" name="Subtitel 2"/>
          <p:cNvSpPr>
            <a:spLocks noGrp="1"/>
          </p:cNvSpPr>
          <p:nvPr>
            <p:ph type="subTitle" idx="1"/>
          </p:nvPr>
        </p:nvSpPr>
        <p:spPr>
          <a:xfrm>
            <a:off x="564588" y="1829639"/>
            <a:ext cx="4196618" cy="1314450"/>
          </a:xfrm>
        </p:spPr>
        <p:txBody>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titelstijl van het model te bewerken</a:t>
            </a:r>
          </a:p>
        </p:txBody>
      </p:sp>
      <p:pic>
        <p:nvPicPr>
          <p:cNvPr id="7" name="Afbeelding 6" descr="UM40_RGB_B_diap.png"/>
          <p:cNvPicPr>
            <a:picLocks noChangeAspect="1"/>
          </p:cNvPicPr>
          <p:nvPr userDrawn="1"/>
        </p:nvPicPr>
        <p:blipFill rotWithShape="1">
          <a:blip r:embed="rId3">
            <a:extLst>
              <a:ext uri="{28A0092B-C50C-407E-A947-70E740481C1C}">
                <a14:useLocalDpi xmlns:a14="http://schemas.microsoft.com/office/drawing/2010/main" val="0"/>
              </a:ext>
            </a:extLst>
          </a:blip>
          <a:srcRect r="20321"/>
          <a:stretch/>
        </p:blipFill>
        <p:spPr>
          <a:xfrm>
            <a:off x="360001" y="4630499"/>
            <a:ext cx="1590638" cy="381853"/>
          </a:xfrm>
          <a:prstGeom prst="rect">
            <a:avLst/>
          </a:prstGeom>
        </p:spPr>
      </p:pic>
    </p:spTree>
    <p:extLst>
      <p:ext uri="{BB962C8B-B14F-4D97-AF65-F5344CB8AC3E}">
        <p14:creationId xmlns:p14="http://schemas.microsoft.com/office/powerpoint/2010/main" val="395807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hoto inner cit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564588" y="189852"/>
            <a:ext cx="3948145" cy="1384948"/>
          </a:xfrm>
        </p:spPr>
        <p:txBody>
          <a:bodyPr>
            <a:noAutofit/>
          </a:bodyPr>
          <a:lstStyle>
            <a:lvl1pPr>
              <a:defRPr sz="4400">
                <a:solidFill>
                  <a:srgbClr val="FFFFFF"/>
                </a:solidFill>
              </a:defRPr>
            </a:lvl1pPr>
          </a:lstStyle>
          <a:p>
            <a:r>
              <a:rPr lang="nl-NL" dirty="0"/>
              <a:t>Titelstijl van model bewerken</a:t>
            </a:r>
          </a:p>
        </p:txBody>
      </p:sp>
      <p:sp>
        <p:nvSpPr>
          <p:cNvPr id="3" name="Subtitel 2"/>
          <p:cNvSpPr>
            <a:spLocks noGrp="1"/>
          </p:cNvSpPr>
          <p:nvPr>
            <p:ph type="subTitle" idx="1"/>
          </p:nvPr>
        </p:nvSpPr>
        <p:spPr>
          <a:xfrm>
            <a:off x="564588" y="1702639"/>
            <a:ext cx="3948145" cy="1314450"/>
          </a:xfrm>
        </p:spPr>
        <p:txBody>
          <a:bodyPr/>
          <a:lstStyle>
            <a:lvl1pPr marL="0" indent="0" algn="l">
              <a:buNone/>
              <a:defRPr sz="16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titelstijl van het model te bewerken</a:t>
            </a:r>
          </a:p>
        </p:txBody>
      </p:sp>
      <p:pic>
        <p:nvPicPr>
          <p:cNvPr id="7" name="Afbeelding 6" descr="UM40_RGB_B_diap.png"/>
          <p:cNvPicPr>
            <a:picLocks noChangeAspect="1"/>
          </p:cNvPicPr>
          <p:nvPr userDrawn="1"/>
        </p:nvPicPr>
        <p:blipFill rotWithShape="1">
          <a:blip r:embed="rId3">
            <a:extLst>
              <a:ext uri="{28A0092B-C50C-407E-A947-70E740481C1C}">
                <a14:useLocalDpi xmlns:a14="http://schemas.microsoft.com/office/drawing/2010/main" val="0"/>
              </a:ext>
            </a:extLst>
          </a:blip>
          <a:srcRect r="20321"/>
          <a:stretch/>
        </p:blipFill>
        <p:spPr>
          <a:xfrm>
            <a:off x="360001" y="4630499"/>
            <a:ext cx="1590638" cy="381853"/>
          </a:xfrm>
          <a:prstGeom prst="rect">
            <a:avLst/>
          </a:prstGeom>
        </p:spPr>
      </p:pic>
    </p:spTree>
    <p:extLst>
      <p:ext uri="{BB962C8B-B14F-4D97-AF65-F5344CB8AC3E}">
        <p14:creationId xmlns:p14="http://schemas.microsoft.com/office/powerpoint/2010/main" val="263297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blue">
    <p:bg>
      <p:bgPr>
        <a:solidFill>
          <a:schemeClr val="tx1"/>
        </a:solidFill>
        <a:effectLst/>
      </p:bgPr>
    </p:bg>
    <p:spTree>
      <p:nvGrpSpPr>
        <p:cNvPr id="1" name=""/>
        <p:cNvGrpSpPr/>
        <p:nvPr/>
      </p:nvGrpSpPr>
      <p:grpSpPr>
        <a:xfrm>
          <a:off x="0" y="0"/>
          <a:ext cx="0" cy="0"/>
          <a:chOff x="0" y="0"/>
          <a:chExt cx="0" cy="0"/>
        </a:xfrm>
      </p:grpSpPr>
      <p:pic>
        <p:nvPicPr>
          <p:cNvPr id="9" name="Afbeelding 8" descr="UM40_RGB_B_diap.png"/>
          <p:cNvPicPr>
            <a:picLocks noChangeAspect="1"/>
          </p:cNvPicPr>
          <p:nvPr userDrawn="1"/>
        </p:nvPicPr>
        <p:blipFill rotWithShape="1">
          <a:blip r:embed="rId2">
            <a:extLst>
              <a:ext uri="{28A0092B-C50C-407E-A947-70E740481C1C}">
                <a14:useLocalDpi xmlns:a14="http://schemas.microsoft.com/office/drawing/2010/main" val="0"/>
              </a:ext>
            </a:extLst>
          </a:blip>
          <a:srcRect r="20321"/>
          <a:stretch/>
        </p:blipFill>
        <p:spPr>
          <a:xfrm>
            <a:off x="360001" y="4630499"/>
            <a:ext cx="1590638" cy="381853"/>
          </a:xfrm>
          <a:prstGeom prst="rect">
            <a:avLst/>
          </a:prstGeom>
        </p:spPr>
      </p:pic>
      <p:sp>
        <p:nvSpPr>
          <p:cNvPr id="6" name="Titel 1"/>
          <p:cNvSpPr>
            <a:spLocks noGrp="1"/>
          </p:cNvSpPr>
          <p:nvPr>
            <p:ph type="ctrTitle"/>
          </p:nvPr>
        </p:nvSpPr>
        <p:spPr>
          <a:xfrm>
            <a:off x="564588" y="189852"/>
            <a:ext cx="6598342" cy="1653944"/>
          </a:xfrm>
        </p:spPr>
        <p:txBody>
          <a:bodyPr>
            <a:noAutofit/>
          </a:bodyPr>
          <a:lstStyle>
            <a:lvl1pPr>
              <a:defRPr sz="5400">
                <a:solidFill>
                  <a:srgbClr val="FFFFFF"/>
                </a:solidFill>
              </a:defRPr>
            </a:lvl1pPr>
          </a:lstStyle>
          <a:p>
            <a:r>
              <a:rPr lang="nl-NL" dirty="0"/>
              <a:t>Titelstijl van model bewerken</a:t>
            </a:r>
          </a:p>
        </p:txBody>
      </p:sp>
      <p:sp>
        <p:nvSpPr>
          <p:cNvPr id="7" name="Subtitel 2"/>
          <p:cNvSpPr>
            <a:spLocks noGrp="1"/>
          </p:cNvSpPr>
          <p:nvPr>
            <p:ph type="subTitle" idx="1"/>
          </p:nvPr>
        </p:nvSpPr>
        <p:spPr>
          <a:xfrm>
            <a:off x="564588" y="1829639"/>
            <a:ext cx="4196618" cy="1314450"/>
          </a:xfrm>
        </p:spPr>
        <p:txBody>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titelstijl van het model te bewerken</a:t>
            </a:r>
          </a:p>
        </p:txBody>
      </p:sp>
    </p:spTree>
    <p:extLst>
      <p:ext uri="{BB962C8B-B14F-4D97-AF65-F5344CB8AC3E}">
        <p14:creationId xmlns:p14="http://schemas.microsoft.com/office/powerpoint/2010/main" val="1171691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range">
    <p:bg>
      <p:bgPr>
        <a:solidFill>
          <a:schemeClr val="accent1"/>
        </a:solidFill>
        <a:effectLst/>
      </p:bgPr>
    </p:bg>
    <p:spTree>
      <p:nvGrpSpPr>
        <p:cNvPr id="1" name=""/>
        <p:cNvGrpSpPr/>
        <p:nvPr/>
      </p:nvGrpSpPr>
      <p:grpSpPr>
        <a:xfrm>
          <a:off x="0" y="0"/>
          <a:ext cx="0" cy="0"/>
          <a:chOff x="0" y="0"/>
          <a:chExt cx="0" cy="0"/>
        </a:xfrm>
      </p:grpSpPr>
      <p:pic>
        <p:nvPicPr>
          <p:cNvPr id="6" name="Afbeelding 5" descr="UM40_RGB_B_diap.png"/>
          <p:cNvPicPr>
            <a:picLocks noChangeAspect="1"/>
          </p:cNvPicPr>
          <p:nvPr userDrawn="1"/>
        </p:nvPicPr>
        <p:blipFill rotWithShape="1">
          <a:blip r:embed="rId2">
            <a:extLst>
              <a:ext uri="{28A0092B-C50C-407E-A947-70E740481C1C}">
                <a14:useLocalDpi xmlns:a14="http://schemas.microsoft.com/office/drawing/2010/main" val="0"/>
              </a:ext>
            </a:extLst>
          </a:blip>
          <a:srcRect r="20930"/>
          <a:stretch/>
        </p:blipFill>
        <p:spPr>
          <a:xfrm>
            <a:off x="360001" y="4630499"/>
            <a:ext cx="1578484" cy="381853"/>
          </a:xfrm>
          <a:prstGeom prst="rect">
            <a:avLst/>
          </a:prstGeom>
        </p:spPr>
      </p:pic>
      <p:sp>
        <p:nvSpPr>
          <p:cNvPr id="7" name="Titel 1"/>
          <p:cNvSpPr>
            <a:spLocks noGrp="1"/>
          </p:cNvSpPr>
          <p:nvPr>
            <p:ph type="ctrTitle"/>
          </p:nvPr>
        </p:nvSpPr>
        <p:spPr>
          <a:xfrm>
            <a:off x="564588" y="189852"/>
            <a:ext cx="6598342" cy="1653944"/>
          </a:xfrm>
        </p:spPr>
        <p:txBody>
          <a:bodyPr>
            <a:noAutofit/>
          </a:bodyPr>
          <a:lstStyle>
            <a:lvl1pPr>
              <a:defRPr sz="5400">
                <a:solidFill>
                  <a:srgbClr val="FFFFFF"/>
                </a:solidFill>
              </a:defRPr>
            </a:lvl1pPr>
          </a:lstStyle>
          <a:p>
            <a:r>
              <a:rPr lang="nl-NL" dirty="0"/>
              <a:t>Titelstijl van model bewerken</a:t>
            </a:r>
          </a:p>
        </p:txBody>
      </p:sp>
      <p:sp>
        <p:nvSpPr>
          <p:cNvPr id="8" name="Subtitel 2"/>
          <p:cNvSpPr>
            <a:spLocks noGrp="1"/>
          </p:cNvSpPr>
          <p:nvPr>
            <p:ph type="subTitle" idx="1"/>
          </p:nvPr>
        </p:nvSpPr>
        <p:spPr>
          <a:xfrm>
            <a:off x="564588" y="1829639"/>
            <a:ext cx="4196618" cy="1314450"/>
          </a:xfrm>
        </p:spPr>
        <p:txBody>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titelstijl van het model te bewerken</a:t>
            </a:r>
          </a:p>
        </p:txBody>
      </p:sp>
    </p:spTree>
    <p:extLst>
      <p:ext uri="{BB962C8B-B14F-4D97-AF65-F5344CB8AC3E}">
        <p14:creationId xmlns:p14="http://schemas.microsoft.com/office/powerpoint/2010/main" val="4148868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3" name="Tijdelijke aanduiding voor inhoud 2"/>
          <p:cNvSpPr>
            <a:spLocks noGrp="1"/>
          </p:cNvSpPr>
          <p:nvPr>
            <p:ph idx="1"/>
          </p:nvPr>
        </p:nvSpPr>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10"/>
          </p:nvPr>
        </p:nvSpPr>
        <p:spPr/>
        <p:txBody>
          <a:bodyPr/>
          <a:lstStyle/>
          <a:p>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9B7AD4A-C94A-7B42-9E17-606C7F366C4B}" type="slidenum">
              <a:rPr lang="nl-NL" smtClean="0"/>
              <a:t>‹#›</a:t>
            </a:fld>
            <a:endParaRPr lang="nl-NL"/>
          </a:p>
        </p:txBody>
      </p:sp>
      <p:pic>
        <p:nvPicPr>
          <p:cNvPr id="7" name="Afbeelding 6"/>
          <p:cNvPicPr>
            <a:picLocks noChangeAspect="1"/>
          </p:cNvPicPr>
          <p:nvPr userDrawn="1"/>
        </p:nvPicPr>
        <p:blipFill rotWithShape="1">
          <a:blip r:embed="rId2"/>
          <a:srcRect r="19769"/>
          <a:stretch/>
        </p:blipFill>
        <p:spPr>
          <a:xfrm>
            <a:off x="360001" y="4630216"/>
            <a:ext cx="1602792" cy="379730"/>
          </a:xfrm>
          <a:prstGeom prst="rect">
            <a:avLst/>
          </a:prstGeom>
        </p:spPr>
      </p:pic>
    </p:spTree>
    <p:extLst>
      <p:ext uri="{BB962C8B-B14F-4D97-AF65-F5344CB8AC3E}">
        <p14:creationId xmlns:p14="http://schemas.microsoft.com/office/powerpoint/2010/main" val="2942172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ext slide dark blue">
    <p:bg>
      <p:bgPr>
        <a:solidFill>
          <a:schemeClr val="accent3"/>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3" name="Tijdelijke aanduiding voor inhoud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10"/>
          </p:nvPr>
        </p:nvSpPr>
        <p:spPr/>
        <p:txBody>
          <a:bodyPr/>
          <a:lstStyle>
            <a:lvl1pPr>
              <a:defRPr>
                <a:solidFill>
                  <a:srgbClr val="FFFFFF"/>
                </a:solidFill>
              </a:defRPr>
            </a:lvl1pPr>
          </a:lstStyle>
          <a:p>
            <a:endParaRPr lang="nl-NL" dirty="0"/>
          </a:p>
        </p:txBody>
      </p:sp>
      <p:sp>
        <p:nvSpPr>
          <p:cNvPr id="5" name="Tijdelijke aanduiding voor voettekst 4"/>
          <p:cNvSpPr>
            <a:spLocks noGrp="1"/>
          </p:cNvSpPr>
          <p:nvPr>
            <p:ph type="ftr" sz="quarter" idx="11"/>
          </p:nvPr>
        </p:nvSpPr>
        <p:spPr/>
        <p:txBody>
          <a:bodyPr/>
          <a:lstStyle>
            <a:lvl1pPr>
              <a:defRPr>
                <a:solidFill>
                  <a:srgbClr val="FFFFFF"/>
                </a:solidFill>
              </a:defRPr>
            </a:lvl1pPr>
          </a:lstStyle>
          <a:p>
            <a:endParaRPr lang="nl-NL"/>
          </a:p>
        </p:txBody>
      </p:sp>
      <p:sp>
        <p:nvSpPr>
          <p:cNvPr id="6" name="Tijdelijke aanduiding voor dianummer 5"/>
          <p:cNvSpPr>
            <a:spLocks noGrp="1"/>
          </p:cNvSpPr>
          <p:nvPr>
            <p:ph type="sldNum" sz="quarter" idx="12"/>
          </p:nvPr>
        </p:nvSpPr>
        <p:spPr/>
        <p:txBody>
          <a:bodyPr/>
          <a:lstStyle>
            <a:lvl1pPr>
              <a:defRPr>
                <a:solidFill>
                  <a:srgbClr val="FFFFFF"/>
                </a:solidFill>
              </a:defRPr>
            </a:lvl1pPr>
          </a:lstStyle>
          <a:p>
            <a:fld id="{09B7AD4A-C94A-7B42-9E17-606C7F366C4B}" type="slidenum">
              <a:rPr lang="nl-NL" smtClean="0"/>
              <a:pPr/>
              <a:t>‹#›</a:t>
            </a:fld>
            <a:endParaRPr lang="nl-NL"/>
          </a:p>
        </p:txBody>
      </p:sp>
      <p:pic>
        <p:nvPicPr>
          <p:cNvPr id="10" name="Afbeelding 9" descr="UM40_RGB_B_diap.png"/>
          <p:cNvPicPr>
            <a:picLocks noChangeAspect="1"/>
          </p:cNvPicPr>
          <p:nvPr userDrawn="1"/>
        </p:nvPicPr>
        <p:blipFill rotWithShape="1">
          <a:blip r:embed="rId2">
            <a:extLst>
              <a:ext uri="{28A0092B-C50C-407E-A947-70E740481C1C}">
                <a14:useLocalDpi xmlns:a14="http://schemas.microsoft.com/office/drawing/2010/main" val="0"/>
              </a:ext>
            </a:extLst>
          </a:blip>
          <a:srcRect r="21235"/>
          <a:stretch/>
        </p:blipFill>
        <p:spPr>
          <a:xfrm>
            <a:off x="360001" y="4630499"/>
            <a:ext cx="1572408" cy="381853"/>
          </a:xfrm>
          <a:prstGeom prst="rect">
            <a:avLst/>
          </a:prstGeom>
        </p:spPr>
      </p:pic>
    </p:spTree>
    <p:extLst>
      <p:ext uri="{BB962C8B-B14F-4D97-AF65-F5344CB8AC3E}">
        <p14:creationId xmlns:p14="http://schemas.microsoft.com/office/powerpoint/2010/main" val="2773197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ext slide light blue">
    <p:bg>
      <p:bgPr>
        <a:solidFill>
          <a:schemeClr val="tx2"/>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FFFFFF"/>
                </a:solidFill>
              </a:defRPr>
            </a:lvl1pPr>
          </a:lstStyle>
          <a:p>
            <a:r>
              <a:rPr lang="nl-NL" dirty="0"/>
              <a:t>Titelstijl van model bewerken</a:t>
            </a:r>
          </a:p>
        </p:txBody>
      </p:sp>
      <p:sp>
        <p:nvSpPr>
          <p:cNvPr id="3" name="Tijdelijke aanduiding voor inhoud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10"/>
          </p:nvPr>
        </p:nvSpPr>
        <p:spPr/>
        <p:txBody>
          <a:bodyPr/>
          <a:lstStyle>
            <a:lvl1pPr>
              <a:defRPr>
                <a:solidFill>
                  <a:srgbClr val="FFFFFF"/>
                </a:solidFill>
              </a:defRPr>
            </a:lvl1pPr>
          </a:lstStyle>
          <a:p>
            <a:endParaRPr lang="nl-NL" dirty="0"/>
          </a:p>
        </p:txBody>
      </p:sp>
      <p:sp>
        <p:nvSpPr>
          <p:cNvPr id="5" name="Tijdelijke aanduiding voor voettekst 4"/>
          <p:cNvSpPr>
            <a:spLocks noGrp="1"/>
          </p:cNvSpPr>
          <p:nvPr>
            <p:ph type="ftr" sz="quarter" idx="11"/>
          </p:nvPr>
        </p:nvSpPr>
        <p:spPr/>
        <p:txBody>
          <a:bodyPr/>
          <a:lstStyle>
            <a:lvl1pPr>
              <a:defRPr>
                <a:solidFill>
                  <a:srgbClr val="FFFFFF"/>
                </a:solidFill>
              </a:defRPr>
            </a:lvl1pPr>
          </a:lstStyle>
          <a:p>
            <a:endParaRPr lang="nl-NL" dirty="0"/>
          </a:p>
        </p:txBody>
      </p:sp>
      <p:sp>
        <p:nvSpPr>
          <p:cNvPr id="6" name="Tijdelijke aanduiding voor dianummer 5"/>
          <p:cNvSpPr>
            <a:spLocks noGrp="1"/>
          </p:cNvSpPr>
          <p:nvPr>
            <p:ph type="sldNum" sz="quarter" idx="12"/>
          </p:nvPr>
        </p:nvSpPr>
        <p:spPr/>
        <p:txBody>
          <a:bodyPr/>
          <a:lstStyle>
            <a:lvl1pPr>
              <a:defRPr>
                <a:solidFill>
                  <a:srgbClr val="FFFFFF"/>
                </a:solidFill>
              </a:defRPr>
            </a:lvl1pPr>
          </a:lstStyle>
          <a:p>
            <a:fld id="{09B7AD4A-C94A-7B42-9E17-606C7F366C4B}" type="slidenum">
              <a:rPr lang="nl-NL" smtClean="0"/>
              <a:pPr/>
              <a:t>‹#›</a:t>
            </a:fld>
            <a:endParaRPr lang="nl-NL"/>
          </a:p>
        </p:txBody>
      </p:sp>
      <p:pic>
        <p:nvPicPr>
          <p:cNvPr id="10" name="Afbeelding 9" descr="UM40_RGB_B_blauw.png"/>
          <p:cNvPicPr>
            <a:picLocks noChangeAspect="1"/>
          </p:cNvPicPr>
          <p:nvPr userDrawn="1"/>
        </p:nvPicPr>
        <p:blipFill rotWithShape="1">
          <a:blip r:embed="rId2">
            <a:extLst>
              <a:ext uri="{28A0092B-C50C-407E-A947-70E740481C1C}">
                <a14:useLocalDpi xmlns:a14="http://schemas.microsoft.com/office/drawing/2010/main" val="0"/>
              </a:ext>
            </a:extLst>
          </a:blip>
          <a:srcRect r="20321"/>
          <a:stretch/>
        </p:blipFill>
        <p:spPr>
          <a:xfrm>
            <a:off x="360001" y="4630501"/>
            <a:ext cx="1590638" cy="381853"/>
          </a:xfrm>
          <a:prstGeom prst="rect">
            <a:avLst/>
          </a:prstGeom>
        </p:spPr>
      </p:pic>
    </p:spTree>
    <p:extLst>
      <p:ext uri="{BB962C8B-B14F-4D97-AF65-F5344CB8AC3E}">
        <p14:creationId xmlns:p14="http://schemas.microsoft.com/office/powerpoint/2010/main" val="1516089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360000" y="310695"/>
            <a:ext cx="8326799" cy="567000"/>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360000" y="972000"/>
            <a:ext cx="8326799" cy="3333862"/>
          </a:xfrm>
          <a:prstGeom prst="rect">
            <a:avLst/>
          </a:prstGeom>
        </p:spPr>
        <p:txBody>
          <a:bodyPr vert="horz" lIns="0" tIns="0" rIns="0" bIns="0" rtlCol="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3234468" y="4738971"/>
            <a:ext cx="914465" cy="273844"/>
          </a:xfrm>
          <a:prstGeom prst="rect">
            <a:avLst/>
          </a:prstGeom>
        </p:spPr>
        <p:txBody>
          <a:bodyPr vert="horz" lIns="0" tIns="0" rIns="0" bIns="0" rtlCol="0" anchor="t" anchorCtr="0"/>
          <a:lstStyle>
            <a:lvl1pPr algn="r">
              <a:defRPr sz="1000">
                <a:solidFill>
                  <a:schemeClr val="tx1"/>
                </a:solidFill>
                <a:latin typeface="+mj-lt"/>
                <a:cs typeface="Verdana"/>
              </a:defRPr>
            </a:lvl1pPr>
          </a:lstStyle>
          <a:p>
            <a:endParaRPr lang="nl-NL" dirty="0"/>
          </a:p>
        </p:txBody>
      </p:sp>
      <p:sp>
        <p:nvSpPr>
          <p:cNvPr id="5" name="Tijdelijke aanduiding voor voettekst 4"/>
          <p:cNvSpPr>
            <a:spLocks noGrp="1"/>
          </p:cNvSpPr>
          <p:nvPr>
            <p:ph type="ftr" sz="quarter" idx="3"/>
          </p:nvPr>
        </p:nvSpPr>
        <p:spPr>
          <a:xfrm>
            <a:off x="4273246" y="4738971"/>
            <a:ext cx="3977658" cy="273844"/>
          </a:xfrm>
          <a:prstGeom prst="rect">
            <a:avLst/>
          </a:prstGeom>
        </p:spPr>
        <p:txBody>
          <a:bodyPr vert="horz" lIns="0" tIns="0" rIns="0" bIns="0" rtlCol="0" anchor="t" anchorCtr="0"/>
          <a:lstStyle>
            <a:lvl1pPr algn="r">
              <a:defRPr sz="1000">
                <a:solidFill>
                  <a:schemeClr val="tx1"/>
                </a:solidFill>
                <a:latin typeface="+mn-lt"/>
                <a:cs typeface="Verdana"/>
              </a:defRPr>
            </a:lvl1pPr>
          </a:lstStyle>
          <a:p>
            <a:endParaRPr lang="nl-NL" dirty="0"/>
          </a:p>
        </p:txBody>
      </p:sp>
      <p:sp>
        <p:nvSpPr>
          <p:cNvPr id="6" name="Tijdelijke aanduiding voor dianummer 5"/>
          <p:cNvSpPr>
            <a:spLocks noGrp="1"/>
          </p:cNvSpPr>
          <p:nvPr>
            <p:ph type="sldNum" sz="quarter" idx="4"/>
          </p:nvPr>
        </p:nvSpPr>
        <p:spPr>
          <a:xfrm>
            <a:off x="8316142" y="4738800"/>
            <a:ext cx="370657" cy="273844"/>
          </a:xfrm>
          <a:prstGeom prst="rect">
            <a:avLst/>
          </a:prstGeom>
        </p:spPr>
        <p:txBody>
          <a:bodyPr vert="horz" lIns="0" tIns="0" rIns="0" bIns="0" rtlCol="0" anchor="t" anchorCtr="0"/>
          <a:lstStyle>
            <a:lvl1pPr algn="r">
              <a:defRPr sz="1000">
                <a:solidFill>
                  <a:schemeClr val="tx1"/>
                </a:solidFill>
                <a:latin typeface="+mn-lt"/>
                <a:cs typeface="Verdana"/>
              </a:defRPr>
            </a:lvl1pPr>
          </a:lstStyle>
          <a:p>
            <a:fld id="{09B7AD4A-C94A-7B42-9E17-606C7F366C4B}" type="slidenum">
              <a:rPr lang="nl-NL" smtClean="0"/>
              <a:pPr/>
              <a:t>‹#›</a:t>
            </a:fld>
            <a:endParaRPr lang="nl-NL" dirty="0"/>
          </a:p>
        </p:txBody>
      </p:sp>
    </p:spTree>
    <p:extLst>
      <p:ext uri="{BB962C8B-B14F-4D97-AF65-F5344CB8AC3E}">
        <p14:creationId xmlns:p14="http://schemas.microsoft.com/office/powerpoint/2010/main" val="1825815930"/>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72" r:id="rId3"/>
    <p:sldLayoutId id="2147483673" r:id="rId4"/>
    <p:sldLayoutId id="2147483660" r:id="rId5"/>
    <p:sldLayoutId id="2147483661" r:id="rId6"/>
    <p:sldLayoutId id="2147483650" r:id="rId7"/>
    <p:sldLayoutId id="2147483655" r:id="rId8"/>
    <p:sldLayoutId id="2147483656" r:id="rId9"/>
    <p:sldLayoutId id="2147483663" r:id="rId10"/>
    <p:sldLayoutId id="2147483659" r:id="rId11"/>
    <p:sldLayoutId id="2147483654" r:id="rId12"/>
  </p:sldLayoutIdLst>
  <p:hf sldNum="0" hdr="0" ftr="0" dt="0"/>
  <p:txStyles>
    <p:titleStyle>
      <a:lvl1pPr algn="l" defTabSz="457200" rtl="0" eaLnBrk="1" latinLnBrk="0" hangingPunct="1">
        <a:spcBef>
          <a:spcPct val="0"/>
        </a:spcBef>
        <a:buNone/>
        <a:defRPr sz="3200" b="1" kern="1200">
          <a:solidFill>
            <a:schemeClr val="tx2"/>
          </a:solidFill>
          <a:latin typeface="+mj-lt"/>
          <a:ea typeface="+mj-ea"/>
          <a:cs typeface="Verdana"/>
        </a:defRPr>
      </a:lvl1pPr>
    </p:titleStyle>
    <p:bodyStyle>
      <a:lvl1pPr marL="342900" indent="-342900" algn="l" defTabSz="457200" rtl="0" eaLnBrk="1" latinLnBrk="0" hangingPunct="1">
        <a:spcBef>
          <a:spcPts val="0"/>
        </a:spcBef>
        <a:buFont typeface="Arial"/>
        <a:buChar char="•"/>
        <a:defRPr sz="3200" kern="1200">
          <a:solidFill>
            <a:schemeClr val="tx1"/>
          </a:solidFill>
          <a:latin typeface="+mj-lt"/>
          <a:ea typeface="+mn-ea"/>
          <a:cs typeface="Verdana"/>
        </a:defRPr>
      </a:lvl1pPr>
      <a:lvl2pPr marL="717550" indent="-358775" algn="l" defTabSz="457200" rtl="0" eaLnBrk="1" latinLnBrk="0" hangingPunct="1">
        <a:spcBef>
          <a:spcPts val="0"/>
        </a:spcBef>
        <a:buFont typeface="Lucida Grande"/>
        <a:buChar char="-"/>
        <a:defRPr sz="2800" kern="1200">
          <a:solidFill>
            <a:schemeClr val="tx1"/>
          </a:solidFill>
          <a:latin typeface="+mj-lt"/>
          <a:ea typeface="+mn-ea"/>
          <a:cs typeface="Verdana"/>
        </a:defRPr>
      </a:lvl2pPr>
      <a:lvl3pPr marL="1073150" indent="-357188" algn="l" defTabSz="457200" rtl="0" eaLnBrk="1" latinLnBrk="0" hangingPunct="1">
        <a:spcBef>
          <a:spcPts val="0"/>
        </a:spcBef>
        <a:buFont typeface="Lucida Grande"/>
        <a:buChar char="-"/>
        <a:defRPr sz="2400" kern="1200">
          <a:solidFill>
            <a:schemeClr val="tx1"/>
          </a:solidFill>
          <a:latin typeface="+mj-lt"/>
          <a:ea typeface="+mn-ea"/>
          <a:cs typeface="Verdana"/>
        </a:defRPr>
      </a:lvl3pPr>
      <a:lvl4pPr marL="1430338" indent="-355600" algn="l" defTabSz="457200" rtl="0" eaLnBrk="1" latinLnBrk="0" hangingPunct="1">
        <a:spcBef>
          <a:spcPts val="0"/>
        </a:spcBef>
        <a:buFont typeface="Lucida Grande"/>
        <a:buChar char="-"/>
        <a:defRPr sz="2000" kern="1200">
          <a:solidFill>
            <a:schemeClr val="tx1"/>
          </a:solidFill>
          <a:latin typeface="+mj-lt"/>
          <a:ea typeface="+mn-ea"/>
          <a:cs typeface="Verdana"/>
        </a:defRPr>
      </a:lvl4pPr>
      <a:lvl5pPr marL="1793875" indent="-360363" algn="l" defTabSz="457200" rtl="0" eaLnBrk="1" latinLnBrk="0" hangingPunct="1">
        <a:spcBef>
          <a:spcPts val="0"/>
        </a:spcBef>
        <a:buFont typeface="Lucida Grande"/>
        <a:buChar char="-"/>
        <a:defRPr sz="2000" kern="1200">
          <a:solidFill>
            <a:schemeClr val="tx1"/>
          </a:solidFill>
          <a:latin typeface="+mj-lt"/>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8.gif"/></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hyperlink" Target="https://docs.oracle.com/en/java/javase/14/docs/api/java.base/java/lang/Math.html"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Computer Science 1</a:t>
            </a:r>
          </a:p>
        </p:txBody>
      </p:sp>
      <p:sp>
        <p:nvSpPr>
          <p:cNvPr id="5" name="Subtitle 4"/>
          <p:cNvSpPr>
            <a:spLocks noGrp="1"/>
          </p:cNvSpPr>
          <p:nvPr>
            <p:ph type="subTitle" idx="1"/>
          </p:nvPr>
        </p:nvSpPr>
        <p:spPr>
          <a:xfrm>
            <a:off x="564587" y="1829639"/>
            <a:ext cx="4389075" cy="1314450"/>
          </a:xfrm>
        </p:spPr>
        <p:txBody>
          <a:bodyPr/>
          <a:lstStyle/>
          <a:p>
            <a:r>
              <a:rPr lang="en-US" dirty="0"/>
              <a:t>Lecture 2</a:t>
            </a:r>
          </a:p>
          <a:p>
            <a:r>
              <a:rPr lang="en-US" dirty="0" err="1"/>
              <a:t>d.camporaperez@maastrichtuniversity.nl</a:t>
            </a:r>
            <a:endParaRPr lang="en-US" dirty="0"/>
          </a:p>
        </p:txBody>
      </p:sp>
    </p:spTree>
    <p:extLst>
      <p:ext uri="{BB962C8B-B14F-4D97-AF65-F5344CB8AC3E}">
        <p14:creationId xmlns:p14="http://schemas.microsoft.com/office/powerpoint/2010/main" val="2248834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D96C9-48BC-706E-CBB4-849B030BE622}"/>
              </a:ext>
            </a:extLst>
          </p:cNvPr>
          <p:cNvSpPr>
            <a:spLocks noGrp="1"/>
          </p:cNvSpPr>
          <p:nvPr>
            <p:ph type="title"/>
          </p:nvPr>
        </p:nvSpPr>
        <p:spPr/>
        <p:txBody>
          <a:bodyPr/>
          <a:lstStyle/>
          <a:p>
            <a:r>
              <a:rPr lang="en-ES" dirty="0"/>
              <a:t>Beware of casting – Ariane 5, 1996</a:t>
            </a:r>
          </a:p>
        </p:txBody>
      </p:sp>
      <p:sp>
        <p:nvSpPr>
          <p:cNvPr id="6" name="Rectangle 5">
            <a:extLst>
              <a:ext uri="{FF2B5EF4-FFF2-40B4-BE49-F238E27FC236}">
                <a16:creationId xmlns:a16="http://schemas.microsoft.com/office/drawing/2014/main" id="{B226C4BD-E4A1-E172-7B6C-5846B32F4290}"/>
              </a:ext>
            </a:extLst>
          </p:cNvPr>
          <p:cNvSpPr>
            <a:spLocks noChangeArrowheads="1"/>
          </p:cNvSpPr>
          <p:nvPr/>
        </p:nvSpPr>
        <p:spPr bwMode="auto">
          <a:xfrm>
            <a:off x="457201" y="877695"/>
            <a:ext cx="57150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ea typeface="ＭＳ Ｐゴシック" panose="020B0600070205080204" pitchFamily="34" charset="-128"/>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ea typeface="ＭＳ Ｐゴシック" panose="020B0600070205080204" pitchFamily="34" charset="-128"/>
              </a:defRPr>
            </a:lvl2pPr>
            <a:lvl3pPr marL="1143000" indent="-228600">
              <a:spcBef>
                <a:spcPct val="20000"/>
              </a:spcBef>
              <a:buClr>
                <a:srgbClr val="8CADAE"/>
              </a:buClr>
              <a:buSzPct val="75000"/>
              <a:buFont typeface="Wingdings 2" pitchFamily="2" charset="2"/>
              <a:buChar char=""/>
              <a:defRPr sz="2000">
                <a:solidFill>
                  <a:schemeClr val="tx1"/>
                </a:solidFill>
                <a:latin typeface="Georgia" panose="02040502050405020303" pitchFamily="18" charset="0"/>
                <a:ea typeface="ＭＳ Ｐゴシック" panose="020B0600070205080204" pitchFamily="34" charset="-128"/>
              </a:defRPr>
            </a:lvl3pPr>
            <a:lvl4pPr marL="1600200" indent="-228600">
              <a:spcBef>
                <a:spcPct val="20000"/>
              </a:spcBef>
              <a:buClr>
                <a:srgbClr val="8C7B70"/>
              </a:buClr>
              <a:buSzPct val="70000"/>
              <a:buFont typeface="Wingdings" pitchFamily="2" charset="2"/>
              <a:buChar char=""/>
              <a:defRPr sz="2000">
                <a:solidFill>
                  <a:schemeClr val="tx2"/>
                </a:solidFill>
                <a:latin typeface="Georgia" panose="02040502050405020303" pitchFamily="18" charset="0"/>
                <a:ea typeface="ＭＳ Ｐゴシック" panose="020B0600070205080204" pitchFamily="34" charset="-128"/>
              </a:defRPr>
            </a:lvl4pPr>
            <a:lvl5pPr marL="2057400" indent="-228600">
              <a:spcBef>
                <a:spcPct val="20000"/>
              </a:spcBef>
              <a:buClr>
                <a:srgbClr val="8FB08C"/>
              </a:buClr>
              <a:buChar char="•"/>
              <a:defRPr>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ct val="0"/>
              </a:spcAft>
              <a:buClr>
                <a:srgbClr val="8FB08C"/>
              </a:buClr>
              <a:buChar char="•"/>
              <a:defRPr>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ct val="0"/>
              </a:spcAft>
              <a:buClr>
                <a:srgbClr val="8FB08C"/>
              </a:buClr>
              <a:buChar char="•"/>
              <a:defRPr>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ct val="0"/>
              </a:spcAft>
              <a:buClr>
                <a:srgbClr val="8FB08C"/>
              </a:buClr>
              <a:buChar char="•"/>
              <a:defRPr>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ct val="0"/>
              </a:spcAft>
              <a:buClr>
                <a:srgbClr val="8FB08C"/>
              </a:buClr>
              <a:buChar char="•"/>
              <a:defRPr>
                <a:solidFill>
                  <a:schemeClr val="tx1"/>
                </a:solidFill>
                <a:latin typeface="Georgia" panose="02040502050405020303" pitchFamily="18" charset="0"/>
                <a:ea typeface="ＭＳ Ｐゴシック" panose="020B0600070205080204" pitchFamily="34" charset="-128"/>
              </a:defRPr>
            </a:lvl9pPr>
          </a:lstStyle>
          <a:p>
            <a:pPr eaLnBrk="1" hangingPunct="1">
              <a:spcBef>
                <a:spcPct val="0"/>
              </a:spcBef>
              <a:buClrTx/>
              <a:buSzTx/>
              <a:buFontTx/>
              <a:buNone/>
            </a:pPr>
            <a:r>
              <a:rPr lang="en-US" altLang="en-US" sz="1500" i="1" dirty="0"/>
              <a:t>On 4 June 1996, the maiden flight of the Ariane 5 launcher ended in a failure. Only about 40 seconds after initiation of the flight sequence, at an altitude of about 3700 m, the launcher veered off its flight path, broke up and exploded.</a:t>
            </a:r>
          </a:p>
          <a:p>
            <a:pPr eaLnBrk="1" hangingPunct="1">
              <a:spcBef>
                <a:spcPct val="0"/>
              </a:spcBef>
              <a:buClrTx/>
              <a:buSzTx/>
              <a:buFontTx/>
              <a:buNone/>
            </a:pPr>
            <a:endParaRPr lang="en-US" altLang="en-US" sz="1500" i="1" dirty="0"/>
          </a:p>
          <a:p>
            <a:pPr eaLnBrk="1" hangingPunct="1">
              <a:spcBef>
                <a:spcPct val="0"/>
              </a:spcBef>
              <a:buClrTx/>
              <a:buSzTx/>
              <a:buFontTx/>
              <a:buNone/>
            </a:pPr>
            <a:r>
              <a:rPr lang="en-US" altLang="en-US" sz="1500" i="1" dirty="0"/>
              <a:t>The failure of the Ariane 501 was caused by the complete loss of guidance and attitude information 37 seconds after start of the main engine ignition sequence (30 seconds after lift-off). This loss of information was due to specification and design errors in the software of the inertial reference system.</a:t>
            </a:r>
          </a:p>
          <a:p>
            <a:pPr eaLnBrk="1" hangingPunct="1">
              <a:spcBef>
                <a:spcPct val="0"/>
              </a:spcBef>
              <a:buClrTx/>
              <a:buSzTx/>
              <a:buFontTx/>
              <a:buNone/>
            </a:pPr>
            <a:endParaRPr lang="en-US" altLang="en-US" sz="1500" i="1" dirty="0"/>
          </a:p>
          <a:p>
            <a:pPr eaLnBrk="1" hangingPunct="1">
              <a:spcBef>
                <a:spcPct val="0"/>
              </a:spcBef>
              <a:buClrTx/>
              <a:buSzTx/>
              <a:buFontTx/>
              <a:buNone/>
            </a:pPr>
            <a:r>
              <a:rPr lang="en-US" altLang="en-US" sz="1500" i="1" dirty="0"/>
              <a:t>The internal SRI software exception was caused during execution of </a:t>
            </a:r>
            <a:r>
              <a:rPr lang="en-US" altLang="en-US" sz="1500" b="1" i="1" dirty="0"/>
              <a:t>a data conversion from 64-bit floating point to 16-bit signed integer value</a:t>
            </a:r>
            <a:r>
              <a:rPr lang="en-US" altLang="en-US" sz="1500" i="1" dirty="0"/>
              <a:t>. The floating point number which was converted had a value greater than what could be represented by a 16-bit signed integer.</a:t>
            </a:r>
          </a:p>
        </p:txBody>
      </p:sp>
      <p:pic>
        <p:nvPicPr>
          <p:cNvPr id="7" name="Picture 6">
            <a:extLst>
              <a:ext uri="{FF2B5EF4-FFF2-40B4-BE49-F238E27FC236}">
                <a16:creationId xmlns:a16="http://schemas.microsoft.com/office/drawing/2014/main" id="{42697007-A914-A75B-510F-64C6C57F7F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7374" y="678656"/>
            <a:ext cx="1946626"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2727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997ED-DDCC-5BD8-8FB7-75B13F6EDDAC}"/>
              </a:ext>
            </a:extLst>
          </p:cNvPr>
          <p:cNvSpPr>
            <a:spLocks noGrp="1"/>
          </p:cNvSpPr>
          <p:nvPr>
            <p:ph type="title"/>
          </p:nvPr>
        </p:nvSpPr>
        <p:spPr/>
        <p:txBody>
          <a:bodyPr/>
          <a:lstStyle/>
          <a:p>
            <a:r>
              <a:rPr lang="en-ES" dirty="0"/>
              <a:t>Exercise together – Casting exercise (2b)</a:t>
            </a:r>
          </a:p>
        </p:txBody>
      </p:sp>
      <p:sp>
        <p:nvSpPr>
          <p:cNvPr id="3" name="Content Placeholder 2">
            <a:extLst>
              <a:ext uri="{FF2B5EF4-FFF2-40B4-BE49-F238E27FC236}">
                <a16:creationId xmlns:a16="http://schemas.microsoft.com/office/drawing/2014/main" id="{55B32A9A-80CB-E03D-DD02-248E5CBB178A}"/>
              </a:ext>
            </a:extLst>
          </p:cNvPr>
          <p:cNvSpPr>
            <a:spLocks noGrp="1"/>
          </p:cNvSpPr>
          <p:nvPr>
            <p:ph idx="1"/>
          </p:nvPr>
        </p:nvSpPr>
        <p:spPr/>
        <p:txBody>
          <a:bodyPr/>
          <a:lstStyle/>
          <a:p>
            <a:r>
              <a:rPr lang="en-ES" dirty="0"/>
              <a:t>What are the results of…</a:t>
            </a:r>
            <a:br>
              <a:rPr lang="en-ES" dirty="0"/>
            </a:br>
            <a:br>
              <a:rPr lang="en-ES" dirty="0"/>
            </a:br>
            <a:r>
              <a:rPr lang="en-ES" sz="2400" dirty="0"/>
              <a:t>11/3</a:t>
            </a:r>
            <a:br>
              <a:rPr lang="en-ES" sz="2400" dirty="0"/>
            </a:br>
            <a:r>
              <a:rPr lang="en-ES" sz="2400" dirty="0"/>
              <a:t>11/3.0</a:t>
            </a:r>
            <a:br>
              <a:rPr lang="en-ES" sz="2400" dirty="0"/>
            </a:br>
            <a:r>
              <a:rPr lang="en-ES" sz="2400" dirty="0"/>
              <a:t>11.0/3.0</a:t>
            </a:r>
            <a:br>
              <a:rPr lang="en-ES" sz="2400" dirty="0"/>
            </a:br>
            <a:r>
              <a:rPr lang="en-ES" sz="2400" dirty="0"/>
              <a:t>(4 == 4.0) &amp;&amp; (-5.6 &lt; 0)</a:t>
            </a:r>
            <a:br>
              <a:rPr lang="en-ES" sz="2400" dirty="0"/>
            </a:br>
            <a:r>
              <a:rPr lang="en-GB" sz="2400" dirty="0"/>
              <a:t>'a’+10</a:t>
            </a:r>
            <a:br>
              <a:rPr lang="en-GB" sz="2400" dirty="0"/>
            </a:br>
            <a:r>
              <a:rPr lang="en-GB" sz="2400" dirty="0"/>
              <a:t>"a"+10</a:t>
            </a:r>
            <a:endParaRPr lang="en-ES" sz="2400" dirty="0"/>
          </a:p>
        </p:txBody>
      </p:sp>
    </p:spTree>
    <p:extLst>
      <p:ext uri="{BB962C8B-B14F-4D97-AF65-F5344CB8AC3E}">
        <p14:creationId xmlns:p14="http://schemas.microsoft.com/office/powerpoint/2010/main" val="3052087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5E7B-E5AF-A197-0744-2CAA7E3C5F8C}"/>
              </a:ext>
            </a:extLst>
          </p:cNvPr>
          <p:cNvSpPr>
            <a:spLocks noGrp="1"/>
          </p:cNvSpPr>
          <p:nvPr>
            <p:ph type="title"/>
          </p:nvPr>
        </p:nvSpPr>
        <p:spPr/>
        <p:txBody>
          <a:bodyPr/>
          <a:lstStyle/>
          <a:p>
            <a:r>
              <a:rPr lang="en-ES" dirty="0"/>
              <a:t>Exercise together – Integer limits (2b)</a:t>
            </a:r>
          </a:p>
        </p:txBody>
      </p:sp>
      <p:sp>
        <p:nvSpPr>
          <p:cNvPr id="3" name="Content Placeholder 2">
            <a:extLst>
              <a:ext uri="{FF2B5EF4-FFF2-40B4-BE49-F238E27FC236}">
                <a16:creationId xmlns:a16="http://schemas.microsoft.com/office/drawing/2014/main" id="{50D70D53-F1A9-F69B-7B5C-EB46F300EE46}"/>
              </a:ext>
            </a:extLst>
          </p:cNvPr>
          <p:cNvSpPr>
            <a:spLocks noGrp="1"/>
          </p:cNvSpPr>
          <p:nvPr>
            <p:ph idx="1"/>
          </p:nvPr>
        </p:nvSpPr>
        <p:spPr/>
        <p:txBody>
          <a:bodyPr/>
          <a:lstStyle/>
          <a:p>
            <a:r>
              <a:rPr lang="en-ES" dirty="0"/>
              <a:t>What are the integer limits?</a:t>
            </a:r>
          </a:p>
          <a:p>
            <a:r>
              <a:rPr lang="en-ES" dirty="0"/>
              <a:t>What happens if we try to represent a too big number in an int?</a:t>
            </a:r>
          </a:p>
          <a:p>
            <a:r>
              <a:rPr lang="en-ES" dirty="0"/>
              <a:t>And if we add two numbers surpassing that limit?</a:t>
            </a:r>
          </a:p>
        </p:txBody>
      </p:sp>
    </p:spTree>
    <p:extLst>
      <p:ext uri="{BB962C8B-B14F-4D97-AF65-F5344CB8AC3E}">
        <p14:creationId xmlns:p14="http://schemas.microsoft.com/office/powerpoint/2010/main" val="1240055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Constants</a:t>
            </a:r>
          </a:p>
        </p:txBody>
      </p:sp>
      <p:sp>
        <p:nvSpPr>
          <p:cNvPr id="3" name="Content Placeholder 2"/>
          <p:cNvSpPr>
            <a:spLocks noGrp="1"/>
          </p:cNvSpPr>
          <p:nvPr>
            <p:ph idx="1"/>
          </p:nvPr>
        </p:nvSpPr>
        <p:spPr/>
        <p:txBody>
          <a:bodyPr/>
          <a:lstStyle/>
          <a:p>
            <a:r>
              <a:rPr lang="en-US" sz="2800" dirty="0"/>
              <a:t>Allows the use of a name for a memory location with a </a:t>
            </a:r>
            <a:r>
              <a:rPr lang="en-US" sz="2800" b="1" dirty="0"/>
              <a:t>fixed</a:t>
            </a:r>
            <a:r>
              <a:rPr lang="en-US" sz="2800" dirty="0"/>
              <a:t> value (i.e. can not be changed by the program). Use to avoid “Magic values”</a:t>
            </a:r>
          </a:p>
          <a:p>
            <a:pPr marL="0" indent="0">
              <a:buNone/>
            </a:pPr>
            <a:endParaRPr lang="en-US" sz="2800" dirty="0"/>
          </a:p>
          <a:p>
            <a:r>
              <a:rPr lang="en-US" sz="2800" dirty="0"/>
              <a:t>Use the </a:t>
            </a:r>
            <a:r>
              <a:rPr lang="en-US" sz="2400" b="1" dirty="0">
                <a:latin typeface="Consolas" panose="020B0609020204030204" pitchFamily="49" charset="0"/>
              </a:rPr>
              <a:t>final</a:t>
            </a:r>
            <a:r>
              <a:rPr lang="en-US" sz="2800" dirty="0">
                <a:latin typeface="+mn-lt"/>
              </a:rPr>
              <a:t> </a:t>
            </a:r>
            <a:r>
              <a:rPr lang="en-US" sz="2800" dirty="0"/>
              <a:t>keyword</a:t>
            </a:r>
            <a:br>
              <a:rPr lang="en-US" sz="2800" dirty="0"/>
            </a:br>
            <a:r>
              <a:rPr lang="en-US" sz="2400" dirty="0"/>
              <a:t>e.g. </a:t>
            </a:r>
            <a:r>
              <a:rPr lang="en-US" sz="2400" b="1" dirty="0">
                <a:latin typeface="Consolas" panose="020B0609020204030204" pitchFamily="49" charset="0"/>
              </a:rPr>
              <a:t>final double BOILING_POINT = 100.0;</a:t>
            </a:r>
          </a:p>
          <a:p>
            <a:endParaRPr lang="en-US" sz="2800" dirty="0"/>
          </a:p>
          <a:p>
            <a:r>
              <a:rPr lang="en-US" sz="2800" dirty="0"/>
              <a:t>Naming guidelines: </a:t>
            </a:r>
            <a:r>
              <a:rPr lang="en-US" sz="2400" b="1" dirty="0"/>
              <a:t>ALL_CAPITALS</a:t>
            </a:r>
            <a:endParaRPr lang="en-US" sz="2800" dirty="0"/>
          </a:p>
          <a:p>
            <a:endParaRPr lang="en-US" sz="2800" dirty="0"/>
          </a:p>
        </p:txBody>
      </p:sp>
    </p:spTree>
    <p:extLst>
      <p:ext uri="{BB962C8B-B14F-4D97-AF65-F5344CB8AC3E}">
        <p14:creationId xmlns:p14="http://schemas.microsoft.com/office/powerpoint/2010/main" val="1773837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6CFAC-62A7-A4C9-2507-9018F69CE600}"/>
              </a:ext>
            </a:extLst>
          </p:cNvPr>
          <p:cNvSpPr>
            <a:spLocks noGrp="1"/>
          </p:cNvSpPr>
          <p:nvPr>
            <p:ph type="title"/>
          </p:nvPr>
        </p:nvSpPr>
        <p:spPr/>
        <p:txBody>
          <a:bodyPr/>
          <a:lstStyle/>
          <a:p>
            <a:r>
              <a:rPr lang="en-ES" dirty="0"/>
              <a:t>Why use constants?</a:t>
            </a:r>
          </a:p>
        </p:txBody>
      </p:sp>
      <p:grpSp>
        <p:nvGrpSpPr>
          <p:cNvPr id="4" name="Group 3">
            <a:extLst>
              <a:ext uri="{FF2B5EF4-FFF2-40B4-BE49-F238E27FC236}">
                <a16:creationId xmlns:a16="http://schemas.microsoft.com/office/drawing/2014/main" id="{53CB9A6C-5248-26DC-9604-530DD2B8A4B2}"/>
              </a:ext>
            </a:extLst>
          </p:cNvPr>
          <p:cNvGrpSpPr/>
          <p:nvPr/>
        </p:nvGrpSpPr>
        <p:grpSpPr>
          <a:xfrm>
            <a:off x="174306" y="877695"/>
            <a:ext cx="7003180" cy="2483213"/>
            <a:chOff x="132095" y="1573905"/>
            <a:chExt cx="7003180" cy="2483213"/>
          </a:xfrm>
        </p:grpSpPr>
        <p:pic>
          <p:nvPicPr>
            <p:cNvPr id="5" name="Picture 4">
              <a:extLst>
                <a:ext uri="{FF2B5EF4-FFF2-40B4-BE49-F238E27FC236}">
                  <a16:creationId xmlns:a16="http://schemas.microsoft.com/office/drawing/2014/main" id="{6F36C37F-6EE6-DF40-7AE9-6CDD3EE43796}"/>
                </a:ext>
              </a:extLst>
            </p:cNvPr>
            <p:cNvPicPr>
              <a:picLocks noChangeAspect="1"/>
            </p:cNvPicPr>
            <p:nvPr/>
          </p:nvPicPr>
          <p:blipFill>
            <a:blip r:embed="rId2"/>
            <a:stretch>
              <a:fillRect/>
            </a:stretch>
          </p:blipFill>
          <p:spPr>
            <a:xfrm>
              <a:off x="6503932" y="1573905"/>
              <a:ext cx="631343" cy="2483213"/>
            </a:xfrm>
            <a:prstGeom prst="rect">
              <a:avLst/>
            </a:prstGeom>
          </p:spPr>
        </p:pic>
        <p:pic>
          <p:nvPicPr>
            <p:cNvPr id="6" name="Picture 5" descr="Screen shot 2011-08-09 at 15.52.05.png">
              <a:extLst>
                <a:ext uri="{FF2B5EF4-FFF2-40B4-BE49-F238E27FC236}">
                  <a16:creationId xmlns:a16="http://schemas.microsoft.com/office/drawing/2014/main" id="{1BC13F46-51C8-27BA-B82C-3A2BAACC874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2095" y="1573905"/>
              <a:ext cx="6597466" cy="2483213"/>
            </a:xfrm>
            <a:prstGeom prst="rect">
              <a:avLst/>
            </a:prstGeom>
          </p:spPr>
        </p:pic>
      </p:grpSp>
      <p:pic>
        <p:nvPicPr>
          <p:cNvPr id="7" name="Picture 6" descr="Screen shot 2011-08-11 at 15.30.24.png">
            <a:extLst>
              <a:ext uri="{FF2B5EF4-FFF2-40B4-BE49-F238E27FC236}">
                <a16:creationId xmlns:a16="http://schemas.microsoft.com/office/drawing/2014/main" id="{6282E2BD-6AC9-0971-8A5A-324BD179B78B}"/>
              </a:ext>
            </a:extLst>
          </p:cNvPr>
          <p:cNvPicPr>
            <a:picLocks noChangeAspect="1"/>
          </p:cNvPicPr>
          <p:nvPr/>
        </p:nvPicPr>
        <p:blipFill>
          <a:blip r:embed="rId4"/>
          <a:stretch>
            <a:fillRect/>
          </a:stretch>
        </p:blipFill>
        <p:spPr>
          <a:xfrm>
            <a:off x="866408" y="1616653"/>
            <a:ext cx="6243738" cy="904042"/>
          </a:xfrm>
          <a:prstGeom prst="rect">
            <a:avLst/>
          </a:prstGeom>
        </p:spPr>
      </p:pic>
      <p:pic>
        <p:nvPicPr>
          <p:cNvPr id="8" name="Picture 7" descr="Screen shot 2011-08-11 at 15.29.59.png">
            <a:extLst>
              <a:ext uri="{FF2B5EF4-FFF2-40B4-BE49-F238E27FC236}">
                <a16:creationId xmlns:a16="http://schemas.microsoft.com/office/drawing/2014/main" id="{A37BF4CC-64AC-E94A-B57B-FD817FB03A71}"/>
              </a:ext>
            </a:extLst>
          </p:cNvPr>
          <p:cNvPicPr>
            <a:picLocks noChangeAspect="1"/>
          </p:cNvPicPr>
          <p:nvPr/>
        </p:nvPicPr>
        <p:blipFill>
          <a:blip r:embed="rId5"/>
          <a:stretch>
            <a:fillRect/>
          </a:stretch>
        </p:blipFill>
        <p:spPr>
          <a:xfrm>
            <a:off x="310753" y="3714878"/>
            <a:ext cx="8686800" cy="919956"/>
          </a:xfrm>
          <a:prstGeom prst="rect">
            <a:avLst/>
          </a:prstGeom>
        </p:spPr>
      </p:pic>
      <p:sp>
        <p:nvSpPr>
          <p:cNvPr id="9" name="TextBox 8">
            <a:extLst>
              <a:ext uri="{FF2B5EF4-FFF2-40B4-BE49-F238E27FC236}">
                <a16:creationId xmlns:a16="http://schemas.microsoft.com/office/drawing/2014/main" id="{071A26E5-F9CD-7341-9BD1-C7C8F082BB46}"/>
              </a:ext>
            </a:extLst>
          </p:cNvPr>
          <p:cNvSpPr txBox="1"/>
          <p:nvPr/>
        </p:nvSpPr>
        <p:spPr>
          <a:xfrm rot="20124336">
            <a:off x="5711640" y="2339895"/>
            <a:ext cx="2344186" cy="523220"/>
          </a:xfrm>
          <a:prstGeom prst="rect">
            <a:avLst/>
          </a:prstGeom>
          <a:noFill/>
        </p:spPr>
        <p:txBody>
          <a:bodyPr wrap="none" rtlCol="0">
            <a:spAutoFit/>
          </a:bodyPr>
          <a:lstStyle/>
          <a:p>
            <a:r>
              <a:rPr lang="en-US" sz="2800" b="1" dirty="0">
                <a:solidFill>
                  <a:schemeClr val="accent2"/>
                </a:solidFill>
              </a:rPr>
              <a:t>Magic number</a:t>
            </a:r>
          </a:p>
        </p:txBody>
      </p:sp>
    </p:spTree>
    <p:extLst>
      <p:ext uri="{BB962C8B-B14F-4D97-AF65-F5344CB8AC3E}">
        <p14:creationId xmlns:p14="http://schemas.microsoft.com/office/powerpoint/2010/main" val="79573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1216-9E68-6403-BB5E-9D67978CFCD5}"/>
              </a:ext>
            </a:extLst>
          </p:cNvPr>
          <p:cNvSpPr>
            <a:spLocks noGrp="1"/>
          </p:cNvSpPr>
          <p:nvPr>
            <p:ph type="title"/>
          </p:nvPr>
        </p:nvSpPr>
        <p:spPr/>
        <p:txBody>
          <a:bodyPr/>
          <a:lstStyle/>
          <a:p>
            <a:r>
              <a:rPr lang="en-ES" dirty="0"/>
              <a:t>Why use constants? (2)</a:t>
            </a:r>
          </a:p>
        </p:txBody>
      </p:sp>
      <p:pic>
        <p:nvPicPr>
          <p:cNvPr id="4" name="Picture 3" descr="Screen shot 2011-08-11 at 15.34.41.png">
            <a:extLst>
              <a:ext uri="{FF2B5EF4-FFF2-40B4-BE49-F238E27FC236}">
                <a16:creationId xmlns:a16="http://schemas.microsoft.com/office/drawing/2014/main" id="{CB699E23-A2D5-E145-CD5B-86352453629F}"/>
              </a:ext>
            </a:extLst>
          </p:cNvPr>
          <p:cNvPicPr>
            <a:picLocks noChangeAspect="1"/>
          </p:cNvPicPr>
          <p:nvPr/>
        </p:nvPicPr>
        <p:blipFill>
          <a:blip r:embed="rId2"/>
          <a:stretch>
            <a:fillRect/>
          </a:stretch>
        </p:blipFill>
        <p:spPr>
          <a:xfrm>
            <a:off x="228600" y="877695"/>
            <a:ext cx="6362729" cy="1471381"/>
          </a:xfrm>
          <a:prstGeom prst="rect">
            <a:avLst/>
          </a:prstGeom>
        </p:spPr>
      </p:pic>
      <p:pic>
        <p:nvPicPr>
          <p:cNvPr id="5" name="Picture 4" descr="Screen shot 2011-08-11 at 15.34.06.png">
            <a:extLst>
              <a:ext uri="{FF2B5EF4-FFF2-40B4-BE49-F238E27FC236}">
                <a16:creationId xmlns:a16="http://schemas.microsoft.com/office/drawing/2014/main" id="{50C60EB4-48C0-E297-7078-8001CC3A4E0F}"/>
              </a:ext>
            </a:extLst>
          </p:cNvPr>
          <p:cNvPicPr>
            <a:picLocks noChangeAspect="1"/>
          </p:cNvPicPr>
          <p:nvPr/>
        </p:nvPicPr>
        <p:blipFill>
          <a:blip r:embed="rId3"/>
          <a:stretch>
            <a:fillRect/>
          </a:stretch>
        </p:blipFill>
        <p:spPr>
          <a:xfrm>
            <a:off x="228600" y="2571750"/>
            <a:ext cx="8686800" cy="1915319"/>
          </a:xfrm>
          <a:prstGeom prst="rect">
            <a:avLst/>
          </a:prstGeom>
        </p:spPr>
      </p:pic>
      <p:sp>
        <p:nvSpPr>
          <p:cNvPr id="6" name="TextBox 5">
            <a:extLst>
              <a:ext uri="{FF2B5EF4-FFF2-40B4-BE49-F238E27FC236}">
                <a16:creationId xmlns:a16="http://schemas.microsoft.com/office/drawing/2014/main" id="{86FE8F62-7CF2-1E63-E1D9-226FAC7CEAAA}"/>
              </a:ext>
            </a:extLst>
          </p:cNvPr>
          <p:cNvSpPr txBox="1"/>
          <p:nvPr/>
        </p:nvSpPr>
        <p:spPr>
          <a:xfrm>
            <a:off x="2316997" y="4648139"/>
            <a:ext cx="5474970" cy="369332"/>
          </a:xfrm>
          <a:prstGeom prst="rect">
            <a:avLst/>
          </a:prstGeom>
          <a:noFill/>
        </p:spPr>
        <p:txBody>
          <a:bodyPr wrap="square" rtlCol="0">
            <a:spAutoFit/>
          </a:bodyPr>
          <a:lstStyle/>
          <a:p>
            <a:pPr algn="r"/>
            <a:r>
              <a:rPr lang="en-NL" b="1" dirty="0">
                <a:solidFill>
                  <a:schemeClr val="tx1">
                    <a:lumMod val="50000"/>
                    <a:lumOff val="50000"/>
                  </a:schemeClr>
                </a:solidFill>
                <a:latin typeface="Courier New" panose="02070309020205020404" pitchFamily="49" charset="0"/>
                <a:cs typeface="Courier New" panose="02070309020205020404" pitchFamily="49" charset="0"/>
              </a:rPr>
              <a:t>Check Lecture2c.java before proceeding</a:t>
            </a:r>
          </a:p>
        </p:txBody>
      </p:sp>
    </p:spTree>
    <p:extLst>
      <p:ext uri="{BB962C8B-B14F-4D97-AF65-F5344CB8AC3E}">
        <p14:creationId xmlns:p14="http://schemas.microsoft.com/office/powerpoint/2010/main" val="297407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 Scope</a:t>
            </a:r>
          </a:p>
        </p:txBody>
      </p:sp>
      <p:sp>
        <p:nvSpPr>
          <p:cNvPr id="3" name="Content Placeholder 2"/>
          <p:cNvSpPr>
            <a:spLocks noGrp="1"/>
          </p:cNvSpPr>
          <p:nvPr>
            <p:ph idx="1"/>
          </p:nvPr>
        </p:nvSpPr>
        <p:spPr/>
        <p:txBody>
          <a:bodyPr/>
          <a:lstStyle/>
          <a:p>
            <a:r>
              <a:rPr lang="en-US" sz="2800" dirty="0"/>
              <a:t>Local variables are available (“exist”) during the execution of the block in which they are declared.</a:t>
            </a:r>
            <a:br>
              <a:rPr lang="en-US" sz="2800" dirty="0"/>
            </a:br>
            <a:endParaRPr lang="en-US" sz="2800" dirty="0"/>
          </a:p>
          <a:p>
            <a:r>
              <a:rPr lang="en-US" sz="2800" dirty="0"/>
              <a:t>Blocks are any lines of code that are surrounded by </a:t>
            </a:r>
          </a:p>
          <a:p>
            <a:pPr marL="0" indent="0">
              <a:buNone/>
            </a:pPr>
            <a:r>
              <a:rPr lang="en-US" sz="2800" dirty="0">
                <a:latin typeface="Consolas" panose="020B0609020204030204" pitchFamily="49" charset="0"/>
              </a:rPr>
              <a:t>			{ </a:t>
            </a:r>
          </a:p>
          <a:p>
            <a:pPr marL="0" indent="0">
              <a:buNone/>
            </a:pPr>
            <a:r>
              <a:rPr lang="en-US" sz="2800" dirty="0">
                <a:latin typeface="Consolas" panose="020B0609020204030204" pitchFamily="49" charset="0"/>
              </a:rPr>
              <a:t>				</a:t>
            </a:r>
            <a:r>
              <a:rPr lang="en-NL" sz="2800">
                <a:latin typeface="Consolas" panose="020B0609020204030204" pitchFamily="49" charset="0"/>
              </a:rPr>
              <a:t>…</a:t>
            </a:r>
            <a:endParaRPr lang="en-US" sz="2800" dirty="0">
              <a:latin typeface="Consolas" panose="020B0609020204030204" pitchFamily="49" charset="0"/>
            </a:endParaRPr>
          </a:p>
          <a:p>
            <a:pPr marL="0" indent="0">
              <a:buNone/>
            </a:pPr>
            <a:r>
              <a:rPr lang="en-US" sz="2800" dirty="0">
                <a:latin typeface="Consolas" panose="020B0609020204030204" pitchFamily="49" charset="0"/>
              </a:rPr>
              <a:t>			}</a:t>
            </a:r>
          </a:p>
          <a:p>
            <a:endParaRPr lang="en-US" sz="2800" dirty="0"/>
          </a:p>
        </p:txBody>
      </p:sp>
    </p:spTree>
    <p:extLst>
      <p:ext uri="{BB962C8B-B14F-4D97-AF65-F5344CB8AC3E}">
        <p14:creationId xmlns:p14="http://schemas.microsoft.com/office/powerpoint/2010/main" val="2432855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 Scope</a:t>
            </a:r>
          </a:p>
        </p:txBody>
      </p:sp>
      <p:pic>
        <p:nvPicPr>
          <p:cNvPr id="4" name="Picture 3" descr="Screen shot 2011-08-25 at 12.14.37.png"/>
          <p:cNvPicPr>
            <a:picLocks noChangeAspect="1"/>
          </p:cNvPicPr>
          <p:nvPr/>
        </p:nvPicPr>
        <p:blipFill>
          <a:blip r:embed="rId2">
            <a:clrChange>
              <a:clrFrom>
                <a:srgbClr val="E0DDDD"/>
              </a:clrFrom>
              <a:clrTo>
                <a:srgbClr val="E0DDDD">
                  <a:alpha val="0"/>
                </a:srgbClr>
              </a:clrTo>
            </a:clrChange>
          </a:blip>
          <a:stretch>
            <a:fillRect/>
          </a:stretch>
        </p:blipFill>
        <p:spPr>
          <a:xfrm>
            <a:off x="1293524" y="1248966"/>
            <a:ext cx="3487656" cy="2265179"/>
          </a:xfrm>
          <a:prstGeom prst="rect">
            <a:avLst/>
          </a:prstGeom>
        </p:spPr>
      </p:pic>
      <p:grpSp>
        <p:nvGrpSpPr>
          <p:cNvPr id="16" name="Group 15"/>
          <p:cNvGrpSpPr/>
          <p:nvPr/>
        </p:nvGrpSpPr>
        <p:grpSpPr>
          <a:xfrm>
            <a:off x="1639617" y="1717893"/>
            <a:ext cx="2238849" cy="1001405"/>
            <a:chOff x="662156" y="2290523"/>
            <a:chExt cx="2985132" cy="1335207"/>
          </a:xfrm>
        </p:grpSpPr>
        <p:sp>
          <p:nvSpPr>
            <p:cNvPr id="9" name="Rounded Rectangle 8"/>
            <p:cNvSpPr/>
            <p:nvPr/>
          </p:nvSpPr>
          <p:spPr>
            <a:xfrm>
              <a:off x="662156" y="2290523"/>
              <a:ext cx="2985132" cy="1335207"/>
            </a:xfrm>
            <a:prstGeom prst="roundRect">
              <a:avLst/>
            </a:prstGeom>
            <a:noFill/>
            <a:ln w="76200" cap="flat" cmpd="sng" algn="ctr">
              <a:solidFill>
                <a:schemeClr val="tx2">
                  <a:lumMod val="60000"/>
                  <a:lumOff val="40000"/>
                  <a:alpha val="70000"/>
                </a:schemeClr>
              </a:solidFill>
              <a:prstDash val="solid"/>
              <a:round/>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11" name="TextBox 10"/>
            <p:cNvSpPr txBox="1"/>
            <p:nvPr/>
          </p:nvSpPr>
          <p:spPr>
            <a:xfrm rot="1601312">
              <a:off x="2549125" y="2490432"/>
              <a:ext cx="1095600" cy="400109"/>
            </a:xfrm>
            <a:prstGeom prst="rect">
              <a:avLst/>
            </a:prstGeom>
            <a:noFill/>
          </p:spPr>
          <p:txBody>
            <a:bodyPr wrap="none" rtlCol="0">
              <a:spAutoFit/>
            </a:bodyPr>
            <a:lstStyle/>
            <a:p>
              <a:r>
                <a:rPr lang="en-US" sz="1350" b="1" dirty="0">
                  <a:solidFill>
                    <a:schemeClr val="tx2">
                      <a:lumMod val="60000"/>
                      <a:lumOff val="40000"/>
                    </a:schemeClr>
                  </a:solidFill>
                </a:rPr>
                <a:t>j lifetime</a:t>
              </a:r>
            </a:p>
          </p:txBody>
        </p:sp>
      </p:grpSp>
      <p:grpSp>
        <p:nvGrpSpPr>
          <p:cNvPr id="17" name="Group 16"/>
          <p:cNvGrpSpPr/>
          <p:nvPr/>
        </p:nvGrpSpPr>
        <p:grpSpPr>
          <a:xfrm>
            <a:off x="1029810" y="1100831"/>
            <a:ext cx="3959440" cy="2636668"/>
            <a:chOff x="200699" y="1665288"/>
            <a:chExt cx="4650208" cy="3020237"/>
          </a:xfrm>
        </p:grpSpPr>
        <p:sp>
          <p:nvSpPr>
            <p:cNvPr id="10" name="Rounded Rectangle 9"/>
            <p:cNvSpPr/>
            <p:nvPr/>
          </p:nvSpPr>
          <p:spPr>
            <a:xfrm>
              <a:off x="200699" y="1665288"/>
              <a:ext cx="4650208" cy="3020237"/>
            </a:xfrm>
            <a:prstGeom prst="roundRect">
              <a:avLst/>
            </a:prstGeom>
            <a:noFill/>
            <a:ln w="76200" cap="flat" cmpd="sng" algn="ctr">
              <a:solidFill>
                <a:schemeClr val="accent3">
                  <a:lumMod val="75000"/>
                  <a:alpha val="70000"/>
                </a:schemeClr>
              </a:solidFill>
              <a:prstDash val="solid"/>
              <a:round/>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dirty="0">
                <a:solidFill>
                  <a:srgbClr val="953735"/>
                </a:solidFill>
              </a:endParaRPr>
            </a:p>
          </p:txBody>
        </p:sp>
        <p:sp>
          <p:nvSpPr>
            <p:cNvPr id="12" name="TextBox 11"/>
            <p:cNvSpPr txBox="1"/>
            <p:nvPr/>
          </p:nvSpPr>
          <p:spPr>
            <a:xfrm rot="1601312">
              <a:off x="3419699" y="3766257"/>
              <a:ext cx="1410473" cy="677108"/>
            </a:xfrm>
            <a:prstGeom prst="rect">
              <a:avLst/>
            </a:prstGeom>
            <a:noFill/>
          </p:spPr>
          <p:txBody>
            <a:bodyPr wrap="none" rtlCol="0">
              <a:spAutoFit/>
            </a:bodyPr>
            <a:lstStyle/>
            <a:p>
              <a:pPr algn="ctr"/>
              <a:r>
                <a:rPr lang="en-US" sz="1350" b="1" dirty="0" err="1">
                  <a:solidFill>
                    <a:schemeClr val="accent3">
                      <a:lumMod val="75000"/>
                    </a:schemeClr>
                  </a:solidFill>
                </a:rPr>
                <a:t>k</a:t>
              </a:r>
              <a:r>
                <a:rPr lang="en-US" sz="1350" b="1" dirty="0">
                  <a:solidFill>
                    <a:schemeClr val="accent3">
                      <a:lumMod val="75000"/>
                    </a:schemeClr>
                  </a:solidFill>
                </a:rPr>
                <a:t> (and </a:t>
              </a:r>
              <a:r>
                <a:rPr lang="en-US" sz="1350" b="1" dirty="0" err="1">
                  <a:solidFill>
                    <a:schemeClr val="accent3">
                      <a:lumMod val="75000"/>
                    </a:schemeClr>
                  </a:solidFill>
                </a:rPr>
                <a:t>args</a:t>
              </a:r>
              <a:r>
                <a:rPr lang="en-US" sz="1350" b="1" dirty="0">
                  <a:solidFill>
                    <a:schemeClr val="accent3">
                      <a:lumMod val="75000"/>
                    </a:schemeClr>
                  </a:solidFill>
                </a:rPr>
                <a:t>) </a:t>
              </a:r>
            </a:p>
            <a:p>
              <a:pPr algn="ctr"/>
              <a:r>
                <a:rPr lang="en-US" sz="1350" b="1" dirty="0">
                  <a:solidFill>
                    <a:schemeClr val="accent3">
                      <a:lumMod val="75000"/>
                    </a:schemeClr>
                  </a:solidFill>
                </a:rPr>
                <a:t>lifetime</a:t>
              </a:r>
            </a:p>
          </p:txBody>
        </p:sp>
      </p:grpSp>
      <p:grpSp>
        <p:nvGrpSpPr>
          <p:cNvPr id="18" name="Group 17"/>
          <p:cNvGrpSpPr/>
          <p:nvPr/>
        </p:nvGrpSpPr>
        <p:grpSpPr>
          <a:xfrm>
            <a:off x="5721081" y="2336452"/>
            <a:ext cx="2965718" cy="2053190"/>
            <a:chOff x="5011957" y="3989339"/>
            <a:chExt cx="3954291" cy="2737586"/>
          </a:xfrm>
        </p:grpSpPr>
        <p:pic>
          <p:nvPicPr>
            <p:cNvPr id="13" name="Picture 12" descr="Screen shot 2011-08-25 at 12.26.23.png"/>
            <p:cNvPicPr>
              <a:picLocks noChangeAspect="1"/>
            </p:cNvPicPr>
            <p:nvPr/>
          </p:nvPicPr>
          <p:blipFill>
            <a:blip r:embed="rId3">
              <a:clrChange>
                <a:clrFrom>
                  <a:srgbClr val="E0DDDD"/>
                </a:clrFrom>
                <a:clrTo>
                  <a:srgbClr val="E0DDDD">
                    <a:alpha val="0"/>
                  </a:srgbClr>
                </a:clrTo>
              </a:clrChange>
            </a:blip>
            <a:stretch>
              <a:fillRect/>
            </a:stretch>
          </p:blipFill>
          <p:spPr>
            <a:xfrm>
              <a:off x="5011957" y="3989339"/>
              <a:ext cx="3954291" cy="2737586"/>
            </a:xfrm>
            <a:prstGeom prst="rect">
              <a:avLst/>
            </a:prstGeom>
          </p:spPr>
        </p:pic>
        <p:sp>
          <p:nvSpPr>
            <p:cNvPr id="6" name="TextBox 5"/>
            <p:cNvSpPr txBox="1"/>
            <p:nvPr/>
          </p:nvSpPr>
          <p:spPr>
            <a:xfrm rot="1500134">
              <a:off x="7377365" y="5724275"/>
              <a:ext cx="1439881" cy="677108"/>
            </a:xfrm>
            <a:prstGeom prst="rect">
              <a:avLst/>
            </a:prstGeom>
            <a:noFill/>
            <a:ln>
              <a:noFill/>
            </a:ln>
          </p:spPr>
          <p:txBody>
            <a:bodyPr wrap="none" rtlCol="0">
              <a:spAutoFit/>
            </a:bodyPr>
            <a:lstStyle/>
            <a:p>
              <a:pPr algn="ctr"/>
              <a:r>
                <a:rPr lang="en-US" sz="1350" b="1" dirty="0">
                  <a:solidFill>
                    <a:srgbClr val="953735"/>
                  </a:solidFill>
                </a:rPr>
                <a:t>compilation </a:t>
              </a:r>
            </a:p>
            <a:p>
              <a:pPr algn="ctr"/>
              <a:r>
                <a:rPr lang="en-US" sz="1350" b="1" dirty="0">
                  <a:solidFill>
                    <a:srgbClr val="953735"/>
                  </a:solidFill>
                </a:rPr>
                <a:t>error</a:t>
              </a:r>
            </a:p>
          </p:txBody>
        </p:sp>
        <p:cxnSp>
          <p:nvCxnSpPr>
            <p:cNvPr id="8" name="Straight Arrow Connector 7"/>
            <p:cNvCxnSpPr/>
            <p:nvPr/>
          </p:nvCxnSpPr>
          <p:spPr>
            <a:xfrm rot="10800000" flipV="1">
              <a:off x="7435690" y="5954277"/>
              <a:ext cx="303941" cy="206255"/>
            </a:xfrm>
            <a:prstGeom prst="straightConnector1">
              <a:avLst/>
            </a:prstGeom>
            <a:ln>
              <a:solidFill>
                <a:schemeClr val="accent2">
                  <a:lumMod val="75000"/>
                </a:schemeClr>
              </a:solidFill>
              <a:tailEnd type="arrow"/>
            </a:ln>
          </p:spPr>
          <p:style>
            <a:lnRef idx="3">
              <a:schemeClr val="accent1"/>
            </a:lnRef>
            <a:fillRef idx="0">
              <a:schemeClr val="accent1"/>
            </a:fillRef>
            <a:effectRef idx="2">
              <a:schemeClr val="accent1"/>
            </a:effectRef>
            <a:fontRef idx="minor">
              <a:schemeClr val="tx1"/>
            </a:fontRef>
          </p:style>
        </p:cxnSp>
        <p:sp>
          <p:nvSpPr>
            <p:cNvPr id="14" name="TextBox 13"/>
            <p:cNvSpPr txBox="1"/>
            <p:nvPr/>
          </p:nvSpPr>
          <p:spPr>
            <a:xfrm rot="1500134">
              <a:off x="6650618" y="4455532"/>
              <a:ext cx="1439881" cy="677108"/>
            </a:xfrm>
            <a:prstGeom prst="rect">
              <a:avLst/>
            </a:prstGeom>
            <a:noFill/>
            <a:ln>
              <a:noFill/>
            </a:ln>
          </p:spPr>
          <p:txBody>
            <a:bodyPr wrap="none" rtlCol="0">
              <a:spAutoFit/>
            </a:bodyPr>
            <a:lstStyle/>
            <a:p>
              <a:pPr algn="ctr"/>
              <a:r>
                <a:rPr lang="en-US" sz="1350" b="1" dirty="0">
                  <a:solidFill>
                    <a:srgbClr val="953735"/>
                  </a:solidFill>
                </a:rPr>
                <a:t>compilation </a:t>
              </a:r>
            </a:p>
            <a:p>
              <a:pPr algn="ctr"/>
              <a:r>
                <a:rPr lang="en-US" sz="1350" b="1" dirty="0">
                  <a:solidFill>
                    <a:srgbClr val="953735"/>
                  </a:solidFill>
                </a:rPr>
                <a:t>error</a:t>
              </a:r>
            </a:p>
          </p:txBody>
        </p:sp>
        <p:cxnSp>
          <p:nvCxnSpPr>
            <p:cNvPr id="15" name="Straight Arrow Connector 14"/>
            <p:cNvCxnSpPr/>
            <p:nvPr/>
          </p:nvCxnSpPr>
          <p:spPr>
            <a:xfrm rot="10800000" flipV="1">
              <a:off x="6708944" y="4685535"/>
              <a:ext cx="303941" cy="206255"/>
            </a:xfrm>
            <a:prstGeom prst="straightConnector1">
              <a:avLst/>
            </a:prstGeom>
            <a:ln>
              <a:solidFill>
                <a:schemeClr val="accent2">
                  <a:lumMod val="75000"/>
                </a:schemeClr>
              </a:solidFill>
              <a:tailEnd type="arrow"/>
            </a:ln>
          </p:spPr>
          <p:style>
            <a:lnRef idx="3">
              <a:schemeClr val="accent1"/>
            </a:lnRef>
            <a:fillRef idx="0">
              <a:schemeClr val="accent1"/>
            </a:fillRef>
            <a:effectRef idx="2">
              <a:schemeClr val="accent1"/>
            </a:effectRef>
            <a:fontRef idx="minor">
              <a:schemeClr val="tx1"/>
            </a:fontRef>
          </p:style>
        </p:cxnSp>
      </p:grpSp>
      <p:pic>
        <p:nvPicPr>
          <p:cNvPr id="19" name="Picture 18" descr="A close up of a logo&#10;&#10;Description automatically generated">
            <a:extLst>
              <a:ext uri="{FF2B5EF4-FFF2-40B4-BE49-F238E27FC236}">
                <a16:creationId xmlns:a16="http://schemas.microsoft.com/office/drawing/2014/main" id="{6971DA2B-E5F7-8342-B392-2622DCA91A37}"/>
              </a:ext>
            </a:extLst>
          </p:cNvPr>
          <p:cNvPicPr>
            <a:picLocks noChangeAspect="1"/>
          </p:cNvPicPr>
          <p:nvPr/>
        </p:nvPicPr>
        <p:blipFill>
          <a:blip r:embed="rId4"/>
          <a:stretch>
            <a:fillRect/>
          </a:stretch>
        </p:blipFill>
        <p:spPr>
          <a:xfrm>
            <a:off x="8015420" y="2935945"/>
            <a:ext cx="699194" cy="618264"/>
          </a:xfrm>
          <a:prstGeom prst="rect">
            <a:avLst/>
          </a:prstGeom>
        </p:spPr>
      </p:pic>
      <p:sp>
        <p:nvSpPr>
          <p:cNvPr id="3" name="Slide Number Placeholder 2">
            <a:extLst>
              <a:ext uri="{FF2B5EF4-FFF2-40B4-BE49-F238E27FC236}">
                <a16:creationId xmlns:a16="http://schemas.microsoft.com/office/drawing/2014/main" id="{F9A2AD63-A913-EA4C-8AAF-35C35298BDF3}"/>
              </a:ext>
            </a:extLst>
          </p:cNvPr>
          <p:cNvSpPr>
            <a:spLocks noGrp="1"/>
          </p:cNvSpPr>
          <p:nvPr>
            <p:ph type="sldNum" sz="quarter" idx="12"/>
          </p:nvPr>
        </p:nvSpPr>
        <p:spPr/>
        <p:txBody>
          <a:bodyPr/>
          <a:lstStyle/>
          <a:p>
            <a:fld id="{29412FDC-4AA9-2F40-AB1C-1256DD622DE0}" type="slidenum">
              <a:rPr lang="en-US" smtClean="0"/>
              <a:pPr/>
              <a:t>17</a:t>
            </a:fld>
            <a:endParaRPr lang="en-US"/>
          </a:p>
        </p:txBody>
      </p:sp>
    </p:spTree>
    <p:extLst>
      <p:ext uri="{BB962C8B-B14F-4D97-AF65-F5344CB8AC3E}">
        <p14:creationId xmlns:p14="http://schemas.microsoft.com/office/powerpoint/2010/main" val="422063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Variables - </a:t>
            </a:r>
            <a:r>
              <a:rPr lang="en-US" dirty="0"/>
              <a:t>Garbage Collection</a:t>
            </a:r>
          </a:p>
        </p:txBody>
      </p:sp>
      <p:sp>
        <p:nvSpPr>
          <p:cNvPr id="3" name="Content Placeholder 2"/>
          <p:cNvSpPr>
            <a:spLocks noGrp="1"/>
          </p:cNvSpPr>
          <p:nvPr>
            <p:ph idx="1"/>
          </p:nvPr>
        </p:nvSpPr>
        <p:spPr/>
        <p:txBody>
          <a:bodyPr/>
          <a:lstStyle/>
          <a:p>
            <a:r>
              <a:rPr lang="en-US" dirty="0"/>
              <a:t>When a variable’s scope ends, it is still somewhere present in memory (RAM), even though it cannot be accessed anymore.</a:t>
            </a:r>
          </a:p>
          <a:p>
            <a:endParaRPr lang="en-US" dirty="0"/>
          </a:p>
          <a:p>
            <a:r>
              <a:rPr lang="en-US" dirty="0"/>
              <a:t>The </a:t>
            </a:r>
            <a:r>
              <a:rPr lang="en-US" b="1" dirty="0"/>
              <a:t>Garbage Collector </a:t>
            </a:r>
            <a:r>
              <a:rPr lang="en-US" dirty="0"/>
              <a:t>will remove the value from memory for dynamically-allocated values.</a:t>
            </a:r>
          </a:p>
        </p:txBody>
      </p:sp>
    </p:spTree>
    <p:extLst>
      <p:ext uri="{BB962C8B-B14F-4D97-AF65-F5344CB8AC3E}">
        <p14:creationId xmlns:p14="http://schemas.microsoft.com/office/powerpoint/2010/main" val="1740522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E1863-2576-9AC2-90EA-95208AEDCD00}"/>
              </a:ext>
            </a:extLst>
          </p:cNvPr>
          <p:cNvSpPr>
            <a:spLocks noGrp="1"/>
          </p:cNvSpPr>
          <p:nvPr>
            <p:ph type="title"/>
          </p:nvPr>
        </p:nvSpPr>
        <p:spPr/>
        <p:txBody>
          <a:bodyPr>
            <a:normAutofit fontScale="90000"/>
          </a:bodyPr>
          <a:lstStyle/>
          <a:p>
            <a:r>
              <a:rPr lang="en-ES" dirty="0"/>
              <a:t>Exercise together – How can we extend the lifetime of a variable (2d)</a:t>
            </a:r>
          </a:p>
        </p:txBody>
      </p:sp>
      <p:sp>
        <p:nvSpPr>
          <p:cNvPr id="3" name="Content Placeholder 2">
            <a:extLst>
              <a:ext uri="{FF2B5EF4-FFF2-40B4-BE49-F238E27FC236}">
                <a16:creationId xmlns:a16="http://schemas.microsoft.com/office/drawing/2014/main" id="{6C72B01D-49D6-3BDF-57F8-013FD5064F1A}"/>
              </a:ext>
            </a:extLst>
          </p:cNvPr>
          <p:cNvSpPr>
            <a:spLocks noGrp="1"/>
          </p:cNvSpPr>
          <p:nvPr>
            <p:ph idx="1"/>
          </p:nvPr>
        </p:nvSpPr>
        <p:spPr>
          <a:xfrm>
            <a:off x="360000" y="1379348"/>
            <a:ext cx="8326799" cy="2926513"/>
          </a:xfrm>
        </p:spPr>
        <p:txBody>
          <a:bodyPr/>
          <a:lstStyle/>
          <a:p>
            <a:r>
              <a:rPr lang="en-ES" sz="2600" dirty="0"/>
              <a:t>Create one block of code where you calculate the area of a rectangle.</a:t>
            </a:r>
          </a:p>
          <a:p>
            <a:r>
              <a:rPr lang="en-ES" sz="2600" dirty="0"/>
              <a:t>Create another block of code where you print ”The area of rectangle X by Y is Z square meters.”</a:t>
            </a:r>
          </a:p>
          <a:p>
            <a:r>
              <a:rPr lang="en-ES" sz="2600" dirty="0"/>
              <a:t>How can we reuse the variables from the first block in the second block?</a:t>
            </a:r>
          </a:p>
        </p:txBody>
      </p:sp>
    </p:spTree>
    <p:extLst>
      <p:ext uri="{BB962C8B-B14F-4D97-AF65-F5344CB8AC3E}">
        <p14:creationId xmlns:p14="http://schemas.microsoft.com/office/powerpoint/2010/main" val="1389503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Variables - Learning Goals</a:t>
            </a:r>
          </a:p>
        </p:txBody>
      </p:sp>
      <p:sp>
        <p:nvSpPr>
          <p:cNvPr id="3" name="Tijdelijke aanduiding voor inhoud 2"/>
          <p:cNvSpPr>
            <a:spLocks noGrp="1"/>
          </p:cNvSpPr>
          <p:nvPr>
            <p:ph idx="1"/>
          </p:nvPr>
        </p:nvSpPr>
        <p:spPr/>
        <p:txBody>
          <a:bodyPr/>
          <a:lstStyle/>
          <a:p>
            <a:r>
              <a:rPr lang="en-US" sz="2400" dirty="0"/>
              <a:t>You know the difference between a constant and a variable and know when to use which one</a:t>
            </a:r>
          </a:p>
          <a:p>
            <a:r>
              <a:rPr lang="en-US" sz="2400" dirty="0"/>
              <a:t>You know how to name, declare, and instantiate variables</a:t>
            </a:r>
          </a:p>
          <a:p>
            <a:r>
              <a:rPr lang="en-US" sz="2400" dirty="0"/>
              <a:t>You can use variables in your code effectively using operators</a:t>
            </a:r>
          </a:p>
          <a:p>
            <a:r>
              <a:rPr lang="en-US" sz="2400" dirty="0"/>
              <a:t>You know properties about variables and constants such as data types and scope</a:t>
            </a:r>
          </a:p>
          <a:p>
            <a:r>
              <a:rPr lang="en-US" sz="2400" dirty="0"/>
              <a:t>You know about casting, how and when to use it. Pitfalls and possible errors.</a:t>
            </a:r>
          </a:p>
        </p:txBody>
      </p:sp>
    </p:spTree>
    <p:extLst>
      <p:ext uri="{BB962C8B-B14F-4D97-AF65-F5344CB8AC3E}">
        <p14:creationId xmlns:p14="http://schemas.microsoft.com/office/powerpoint/2010/main" val="273730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D55BD-6FD7-C14D-CD9A-D85C2F9F63F0}"/>
              </a:ext>
            </a:extLst>
          </p:cNvPr>
          <p:cNvSpPr>
            <a:spLocks noGrp="1"/>
          </p:cNvSpPr>
          <p:nvPr>
            <p:ph type="title"/>
          </p:nvPr>
        </p:nvSpPr>
        <p:spPr/>
        <p:txBody>
          <a:bodyPr/>
          <a:lstStyle/>
          <a:p>
            <a:r>
              <a:rPr lang="en-ES" dirty="0"/>
              <a:t>Assignment operator</a:t>
            </a:r>
          </a:p>
        </p:txBody>
      </p:sp>
      <p:sp>
        <p:nvSpPr>
          <p:cNvPr id="4" name="Content Placeholder 2">
            <a:extLst>
              <a:ext uri="{FF2B5EF4-FFF2-40B4-BE49-F238E27FC236}">
                <a16:creationId xmlns:a16="http://schemas.microsoft.com/office/drawing/2014/main" id="{7B947F8B-78DE-EDC9-1B7E-A85FDBAF3D30}"/>
              </a:ext>
            </a:extLst>
          </p:cNvPr>
          <p:cNvSpPr>
            <a:spLocks noGrp="1"/>
          </p:cNvSpPr>
          <p:nvPr>
            <p:ph idx="1"/>
          </p:nvPr>
        </p:nvSpPr>
        <p:spPr/>
        <p:txBody>
          <a:bodyPr anchor="t">
            <a:normAutofit fontScale="77500" lnSpcReduction="20000"/>
          </a:bodyPr>
          <a:lstStyle/>
          <a:p>
            <a:pPr>
              <a:buNone/>
            </a:pPr>
            <a:r>
              <a:rPr lang="en-US" dirty="0"/>
              <a:t>= assigns </a:t>
            </a:r>
            <a:r>
              <a:rPr lang="en-US" dirty="0">
                <a:solidFill>
                  <a:schemeClr val="tx1">
                    <a:lumMod val="50000"/>
                    <a:lumOff val="50000"/>
                  </a:schemeClr>
                </a:solidFill>
              </a:rPr>
              <a:t>(stores) </a:t>
            </a:r>
            <a:r>
              <a:rPr lang="en-US" dirty="0"/>
              <a:t>the value of an expression </a:t>
            </a:r>
            <a:r>
              <a:rPr lang="en-US" dirty="0">
                <a:solidFill>
                  <a:schemeClr val="tx1">
                    <a:lumMod val="50000"/>
                    <a:lumOff val="50000"/>
                  </a:schemeClr>
                </a:solidFill>
              </a:rPr>
              <a:t>(in)</a:t>
            </a:r>
            <a:r>
              <a:rPr lang="en-US" dirty="0"/>
              <a:t>to a variable</a:t>
            </a:r>
          </a:p>
          <a:p>
            <a:pPr lvl="5"/>
            <a:endParaRPr lang="en-US" dirty="0"/>
          </a:p>
          <a:p>
            <a:pPr algn="ctr">
              <a:buNone/>
            </a:pPr>
            <a:r>
              <a:rPr lang="en-US" dirty="0">
                <a:solidFill>
                  <a:srgbClr val="E46C0A"/>
                </a:solidFill>
              </a:rPr>
              <a:t>&lt;variable name&gt; = &lt;expression&gt;;</a:t>
            </a:r>
          </a:p>
          <a:p>
            <a:pPr lvl="5"/>
            <a:endParaRPr lang="en-US" dirty="0"/>
          </a:p>
          <a:p>
            <a:pPr>
              <a:buNone/>
            </a:pPr>
            <a:r>
              <a:rPr lang="en-US" dirty="0"/>
              <a:t>The variable type has to match the expression type </a:t>
            </a:r>
            <a:r>
              <a:rPr lang="en-US" sz="2800" dirty="0"/>
              <a:t>(although type widening is often automatic)</a:t>
            </a:r>
          </a:p>
          <a:p>
            <a:pPr>
              <a:buNone/>
            </a:pPr>
            <a:endParaRPr lang="en-US" sz="2800" dirty="0"/>
          </a:p>
          <a:p>
            <a:pPr>
              <a:buNone/>
            </a:pPr>
            <a:r>
              <a:rPr lang="en-US" sz="2800" dirty="0"/>
              <a:t>	</a:t>
            </a:r>
            <a:r>
              <a:rPr lang="en-US" sz="2800" dirty="0">
                <a:solidFill>
                  <a:schemeClr val="accent4">
                    <a:lumMod val="75000"/>
                  </a:schemeClr>
                </a:solidFill>
              </a:rPr>
              <a:t>E.g. 	</a:t>
            </a:r>
            <a:r>
              <a:rPr lang="en-US" sz="2800" dirty="0" err="1">
                <a:solidFill>
                  <a:schemeClr val="accent4">
                    <a:lumMod val="75000"/>
                  </a:schemeClr>
                </a:solidFill>
              </a:rPr>
              <a:t>int</a:t>
            </a:r>
            <a:r>
              <a:rPr lang="en-US" sz="2800" dirty="0">
                <a:solidFill>
                  <a:schemeClr val="accent4">
                    <a:lumMod val="75000"/>
                  </a:schemeClr>
                </a:solidFill>
              </a:rPr>
              <a:t> width, height;</a:t>
            </a:r>
          </a:p>
          <a:p>
            <a:pPr>
              <a:buNone/>
            </a:pPr>
            <a:r>
              <a:rPr lang="en-US" sz="2800" dirty="0">
                <a:solidFill>
                  <a:schemeClr val="accent4">
                    <a:lumMod val="75000"/>
                  </a:schemeClr>
                </a:solidFill>
              </a:rPr>
              <a:t>			double area; </a:t>
            </a:r>
          </a:p>
          <a:p>
            <a:pPr>
              <a:buNone/>
            </a:pPr>
            <a:r>
              <a:rPr lang="en-US" sz="2800" dirty="0">
                <a:solidFill>
                  <a:schemeClr val="accent4">
                    <a:lumMod val="75000"/>
                  </a:schemeClr>
                </a:solidFill>
              </a:rPr>
              <a:t>			width = 5;</a:t>
            </a:r>
          </a:p>
          <a:p>
            <a:pPr>
              <a:buNone/>
            </a:pPr>
            <a:r>
              <a:rPr lang="en-US" sz="2800" dirty="0">
                <a:solidFill>
                  <a:schemeClr val="accent4">
                    <a:lumMod val="75000"/>
                  </a:schemeClr>
                </a:solidFill>
              </a:rPr>
              <a:t>			height = 3;</a:t>
            </a:r>
          </a:p>
          <a:p>
            <a:pPr>
              <a:buNone/>
            </a:pPr>
            <a:r>
              <a:rPr lang="en-US" sz="2800" dirty="0">
                <a:solidFill>
                  <a:schemeClr val="accent4">
                    <a:lumMod val="75000"/>
                  </a:schemeClr>
                </a:solidFill>
              </a:rPr>
              <a:t>			area = width * height / 2.0;</a:t>
            </a:r>
          </a:p>
        </p:txBody>
      </p:sp>
    </p:spTree>
    <p:extLst>
      <p:ext uri="{BB962C8B-B14F-4D97-AF65-F5344CB8AC3E}">
        <p14:creationId xmlns:p14="http://schemas.microsoft.com/office/powerpoint/2010/main" val="908218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96EF7-200B-8897-D53F-AA30724FB379}"/>
              </a:ext>
            </a:extLst>
          </p:cNvPr>
          <p:cNvSpPr>
            <a:spLocks noGrp="1"/>
          </p:cNvSpPr>
          <p:nvPr>
            <p:ph type="title"/>
          </p:nvPr>
        </p:nvSpPr>
        <p:spPr/>
        <p:txBody>
          <a:bodyPr/>
          <a:lstStyle/>
          <a:p>
            <a:r>
              <a:rPr lang="en-ES" dirty="0"/>
              <a:t>Variable instantiation / initialization</a:t>
            </a:r>
          </a:p>
        </p:txBody>
      </p:sp>
      <p:sp>
        <p:nvSpPr>
          <p:cNvPr id="7" name="Content Placeholder 2">
            <a:extLst>
              <a:ext uri="{FF2B5EF4-FFF2-40B4-BE49-F238E27FC236}">
                <a16:creationId xmlns:a16="http://schemas.microsoft.com/office/drawing/2014/main" id="{6C3CDD10-2650-EAEF-0D3B-5B1828706135}"/>
              </a:ext>
            </a:extLst>
          </p:cNvPr>
          <p:cNvSpPr>
            <a:spLocks noGrp="1"/>
          </p:cNvSpPr>
          <p:nvPr>
            <p:ph idx="1"/>
          </p:nvPr>
        </p:nvSpPr>
        <p:spPr>
          <a:xfrm>
            <a:off x="457199" y="877696"/>
            <a:ext cx="7601920" cy="2888392"/>
          </a:xfrm>
        </p:spPr>
        <p:txBody>
          <a:bodyPr/>
          <a:lstStyle/>
          <a:p>
            <a:pPr>
              <a:buNone/>
            </a:pPr>
            <a:r>
              <a:rPr lang="en-US" sz="2400" dirty="0"/>
              <a:t>= assigning an initial value (during declaration)</a:t>
            </a:r>
          </a:p>
          <a:p>
            <a:pPr>
              <a:buNone/>
            </a:pPr>
            <a:r>
              <a:rPr lang="en-US" sz="2400" dirty="0">
                <a:solidFill>
                  <a:srgbClr val="604A7B"/>
                </a:solidFill>
              </a:rPr>
              <a:t>e.g.	</a:t>
            </a:r>
            <a:r>
              <a:rPr lang="en-US" sz="2400" dirty="0" err="1">
                <a:solidFill>
                  <a:srgbClr val="604A7B"/>
                </a:solidFill>
              </a:rPr>
              <a:t>boolean</a:t>
            </a:r>
            <a:r>
              <a:rPr lang="en-US" sz="2400" dirty="0">
                <a:solidFill>
                  <a:srgbClr val="604A7B"/>
                </a:solidFill>
              </a:rPr>
              <a:t> a = true;</a:t>
            </a:r>
          </a:p>
          <a:p>
            <a:pPr>
              <a:buNone/>
            </a:pPr>
            <a:r>
              <a:rPr lang="en-US" sz="2400" dirty="0">
                <a:solidFill>
                  <a:srgbClr val="604A7B"/>
                </a:solidFill>
              </a:rPr>
              <a:t>			</a:t>
            </a:r>
            <a:r>
              <a:rPr lang="en-US" sz="2400" dirty="0" err="1">
                <a:solidFill>
                  <a:srgbClr val="604A7B"/>
                </a:solidFill>
              </a:rPr>
              <a:t>int</a:t>
            </a:r>
            <a:r>
              <a:rPr lang="en-US" sz="2400" dirty="0">
                <a:solidFill>
                  <a:srgbClr val="604A7B"/>
                </a:solidFill>
              </a:rPr>
              <a:t> width = 5, height = 3;</a:t>
            </a:r>
          </a:p>
          <a:p>
            <a:pPr>
              <a:buNone/>
            </a:pPr>
            <a:r>
              <a:rPr lang="en-US" sz="2400" dirty="0">
                <a:solidFill>
                  <a:srgbClr val="604A7B"/>
                </a:solidFill>
              </a:rPr>
              <a:t>			</a:t>
            </a:r>
            <a:r>
              <a:rPr lang="en-US" sz="2400" dirty="0" err="1">
                <a:solidFill>
                  <a:srgbClr val="604A7B"/>
                </a:solidFill>
              </a:rPr>
              <a:t>boolean</a:t>
            </a:r>
            <a:r>
              <a:rPr lang="en-US" sz="2400" dirty="0">
                <a:solidFill>
                  <a:srgbClr val="604A7B"/>
                </a:solidFill>
              </a:rPr>
              <a:t> result = !a &amp;&amp; (height &lt; 5);</a:t>
            </a:r>
          </a:p>
          <a:p>
            <a:pPr lvl="0">
              <a:buNone/>
            </a:pPr>
            <a:r>
              <a:rPr lang="en-US" sz="2400" dirty="0">
                <a:solidFill>
                  <a:srgbClr val="604A7B"/>
                </a:solidFill>
              </a:rPr>
              <a:t>			double area = width * height / 2.0;</a:t>
            </a:r>
          </a:p>
          <a:p>
            <a:pPr lvl="0">
              <a:buNone/>
            </a:pPr>
            <a:r>
              <a:rPr lang="en-US" sz="2400" dirty="0">
                <a:solidFill>
                  <a:prstClr val="black"/>
                </a:solidFill>
              </a:rPr>
              <a:t>	</a:t>
            </a:r>
            <a:endParaRPr lang="en-US" sz="2400" dirty="0"/>
          </a:p>
        </p:txBody>
      </p:sp>
      <p:sp>
        <p:nvSpPr>
          <p:cNvPr id="8" name="TextBox 7">
            <a:extLst>
              <a:ext uri="{FF2B5EF4-FFF2-40B4-BE49-F238E27FC236}">
                <a16:creationId xmlns:a16="http://schemas.microsoft.com/office/drawing/2014/main" id="{298ADF94-95FC-EB7E-5066-871E6870229B}"/>
              </a:ext>
            </a:extLst>
          </p:cNvPr>
          <p:cNvSpPr txBox="1"/>
          <p:nvPr/>
        </p:nvSpPr>
        <p:spPr>
          <a:xfrm>
            <a:off x="901699" y="2893813"/>
            <a:ext cx="7785100" cy="163121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000" dirty="0">
                <a:solidFill>
                  <a:schemeClr val="accent2">
                    <a:lumMod val="75000"/>
                  </a:schemeClr>
                </a:solidFill>
              </a:rPr>
              <a:t>Forgetting to initialize before use will lead to compilation error!</a:t>
            </a:r>
          </a:p>
          <a:p>
            <a:r>
              <a:rPr lang="en-US" sz="2000" dirty="0">
                <a:solidFill>
                  <a:schemeClr val="accent2">
                    <a:lumMod val="75000"/>
                  </a:schemeClr>
                </a:solidFill>
              </a:rPr>
              <a:t>	e.g. </a:t>
            </a:r>
            <a:r>
              <a:rPr lang="en-US" sz="2000" dirty="0" err="1">
                <a:solidFill>
                  <a:schemeClr val="accent2">
                    <a:lumMod val="75000"/>
                  </a:schemeClr>
                </a:solidFill>
              </a:rPr>
              <a:t>int</a:t>
            </a:r>
            <a:r>
              <a:rPr lang="en-US" sz="2000" dirty="0">
                <a:solidFill>
                  <a:schemeClr val="accent2">
                    <a:lumMod val="75000"/>
                  </a:schemeClr>
                </a:solidFill>
              </a:rPr>
              <a:t> </a:t>
            </a:r>
            <a:r>
              <a:rPr lang="en-US" sz="2000" dirty="0" err="1">
                <a:solidFill>
                  <a:schemeClr val="accent2">
                    <a:lumMod val="75000"/>
                  </a:schemeClr>
                </a:solidFill>
              </a:rPr>
              <a:t>x</a:t>
            </a:r>
            <a:r>
              <a:rPr lang="en-US" sz="2000" dirty="0">
                <a:solidFill>
                  <a:schemeClr val="accent2">
                    <a:lumMod val="75000"/>
                  </a:schemeClr>
                </a:solidFill>
              </a:rPr>
              <a:t>, </a:t>
            </a:r>
            <a:r>
              <a:rPr lang="en-US" sz="2000" dirty="0" err="1">
                <a:solidFill>
                  <a:schemeClr val="accent2">
                    <a:lumMod val="75000"/>
                  </a:schemeClr>
                </a:solidFill>
              </a:rPr>
              <a:t>y</a:t>
            </a:r>
            <a:r>
              <a:rPr lang="en-US" sz="2000" dirty="0">
                <a:solidFill>
                  <a:schemeClr val="accent2">
                    <a:lumMod val="75000"/>
                  </a:schemeClr>
                </a:solidFill>
              </a:rPr>
              <a:t>;</a:t>
            </a:r>
          </a:p>
          <a:p>
            <a:r>
              <a:rPr lang="en-US" sz="2000" dirty="0">
                <a:solidFill>
                  <a:schemeClr val="accent2">
                    <a:lumMod val="75000"/>
                  </a:schemeClr>
                </a:solidFill>
              </a:rPr>
              <a:t>		</a:t>
            </a:r>
            <a:r>
              <a:rPr lang="en-US" sz="2000" dirty="0" err="1">
                <a:solidFill>
                  <a:schemeClr val="accent2">
                    <a:lumMod val="75000"/>
                  </a:schemeClr>
                </a:solidFill>
              </a:rPr>
              <a:t>x</a:t>
            </a:r>
            <a:r>
              <a:rPr lang="en-US" sz="2000" dirty="0">
                <a:solidFill>
                  <a:schemeClr val="accent2">
                    <a:lumMod val="75000"/>
                  </a:schemeClr>
                </a:solidFill>
              </a:rPr>
              <a:t> = </a:t>
            </a:r>
            <a:r>
              <a:rPr lang="en-US" sz="2000" dirty="0" err="1">
                <a:solidFill>
                  <a:schemeClr val="accent2">
                    <a:lumMod val="75000"/>
                  </a:schemeClr>
                </a:solidFill>
              </a:rPr>
              <a:t>y</a:t>
            </a:r>
            <a:r>
              <a:rPr lang="en-US" sz="2000" dirty="0">
                <a:solidFill>
                  <a:schemeClr val="accent2">
                    <a:lumMod val="75000"/>
                  </a:schemeClr>
                </a:solidFill>
              </a:rPr>
              <a:t>*</a:t>
            </a:r>
            <a:r>
              <a:rPr lang="en-US" sz="2000" dirty="0" err="1">
                <a:solidFill>
                  <a:schemeClr val="accent2">
                    <a:lumMod val="75000"/>
                  </a:schemeClr>
                </a:solidFill>
              </a:rPr>
              <a:t>y</a:t>
            </a:r>
            <a:r>
              <a:rPr lang="en-US" sz="2000" dirty="0">
                <a:solidFill>
                  <a:schemeClr val="accent2">
                    <a:lumMod val="75000"/>
                  </a:schemeClr>
                </a:solidFill>
              </a:rPr>
              <a:t>;</a:t>
            </a:r>
          </a:p>
          <a:p>
            <a:r>
              <a:rPr lang="en-US" sz="2000" dirty="0">
                <a:solidFill>
                  <a:schemeClr val="accent2">
                    <a:lumMod val="75000"/>
                  </a:schemeClr>
                </a:solidFill>
              </a:rPr>
              <a:t>	leads to: </a:t>
            </a:r>
          </a:p>
          <a:p>
            <a:r>
              <a:rPr lang="en-US" sz="2000" dirty="0">
                <a:solidFill>
                  <a:schemeClr val="accent2">
                    <a:lumMod val="75000"/>
                  </a:schemeClr>
                </a:solidFill>
              </a:rPr>
              <a:t>		Tmp.java:8: variable y might not have been initialized x = y*y;</a:t>
            </a:r>
          </a:p>
        </p:txBody>
      </p:sp>
      <p:pic>
        <p:nvPicPr>
          <p:cNvPr id="9" name="Picture 8" descr="A close up of a logo&#10;&#10;Description automatically generated">
            <a:extLst>
              <a:ext uri="{FF2B5EF4-FFF2-40B4-BE49-F238E27FC236}">
                <a16:creationId xmlns:a16="http://schemas.microsoft.com/office/drawing/2014/main" id="{78E45649-52F1-0D0D-57D3-3248BD1A6984}"/>
              </a:ext>
            </a:extLst>
          </p:cNvPr>
          <p:cNvPicPr>
            <a:picLocks noChangeAspect="1"/>
          </p:cNvPicPr>
          <p:nvPr/>
        </p:nvPicPr>
        <p:blipFill>
          <a:blip r:embed="rId2"/>
          <a:stretch>
            <a:fillRect/>
          </a:stretch>
        </p:blipFill>
        <p:spPr>
          <a:xfrm>
            <a:off x="28652" y="3507916"/>
            <a:ext cx="857094" cy="757888"/>
          </a:xfrm>
          <a:prstGeom prst="rect">
            <a:avLst/>
          </a:prstGeom>
        </p:spPr>
      </p:pic>
    </p:spTree>
    <p:extLst>
      <p:ext uri="{BB962C8B-B14F-4D97-AF65-F5344CB8AC3E}">
        <p14:creationId xmlns:p14="http://schemas.microsoft.com/office/powerpoint/2010/main" val="60492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7F60C-76EB-9F5C-F555-C1A0316C40EA}"/>
              </a:ext>
            </a:extLst>
          </p:cNvPr>
          <p:cNvSpPr>
            <a:spLocks noGrp="1"/>
          </p:cNvSpPr>
          <p:nvPr>
            <p:ph type="title"/>
          </p:nvPr>
        </p:nvSpPr>
        <p:spPr/>
        <p:txBody>
          <a:bodyPr/>
          <a:lstStyle/>
          <a:p>
            <a:r>
              <a:rPr lang="en-ES" dirty="0"/>
              <a:t>Assignment </a:t>
            </a:r>
            <a:r>
              <a:rPr lang="en-US" dirty="0"/>
              <a:t>≠ Equality</a:t>
            </a:r>
            <a:endParaRPr lang="en-ES" dirty="0"/>
          </a:p>
        </p:txBody>
      </p:sp>
      <p:graphicFrame>
        <p:nvGraphicFramePr>
          <p:cNvPr id="4" name="Table 3">
            <a:extLst>
              <a:ext uri="{FF2B5EF4-FFF2-40B4-BE49-F238E27FC236}">
                <a16:creationId xmlns:a16="http://schemas.microsoft.com/office/drawing/2014/main" id="{9E82D6A8-F58A-0EB4-87E0-537CA33EA00A}"/>
              </a:ext>
            </a:extLst>
          </p:cNvPr>
          <p:cNvGraphicFramePr>
            <a:graphicFrameLocks noGrp="1"/>
          </p:cNvGraphicFramePr>
          <p:nvPr>
            <p:extLst>
              <p:ext uri="{D42A27DB-BD31-4B8C-83A1-F6EECF244321}">
                <p14:modId xmlns:p14="http://schemas.microsoft.com/office/powerpoint/2010/main" val="1972164015"/>
              </p:ext>
            </p:extLst>
          </p:nvPr>
        </p:nvGraphicFramePr>
        <p:xfrm>
          <a:off x="8232383" y="3755724"/>
          <a:ext cx="533399" cy="1112520"/>
        </p:xfrm>
        <a:graphic>
          <a:graphicData uri="http://schemas.openxmlformats.org/drawingml/2006/table">
            <a:tbl>
              <a:tblPr firstRow="1" bandRow="1">
                <a:tableStyleId>{5C22544A-7EE6-4342-B048-85BDC9FD1C3A}</a:tableStyleId>
              </a:tblPr>
              <a:tblGrid>
                <a:gridCol w="533399">
                  <a:extLst>
                    <a:ext uri="{9D8B030D-6E8A-4147-A177-3AD203B41FA5}">
                      <a16:colId xmlns:a16="http://schemas.microsoft.com/office/drawing/2014/main" val="20000"/>
                    </a:ext>
                  </a:extLst>
                </a:gridCol>
              </a:tblGrid>
              <a:tr h="370840">
                <a:tc>
                  <a:txBody>
                    <a:bodyPr/>
                    <a:lstStyle/>
                    <a:p>
                      <a:pPr algn="r"/>
                      <a:r>
                        <a:rPr lang="en-US" b="1" dirty="0">
                          <a:solidFill>
                            <a:srgbClr val="000000"/>
                          </a:solidFill>
                        </a:rPr>
                        <a:t>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algn="r"/>
                      <a:r>
                        <a:rPr lang="en-US" b="1" dirty="0">
                          <a:solidFill>
                            <a:srgbClr val="000000"/>
                          </a:solidFill>
                        </a:rPr>
                        <a:t>+1</a:t>
                      </a:r>
                    </a:p>
                  </a:txBody>
                  <a:tcPr>
                    <a:lnL w="12700" cmpd="sng">
                      <a:noFill/>
                    </a:lnL>
                    <a:lnR w="12700" cmpd="sng">
                      <a:noFill/>
                    </a:lnR>
                    <a:lnT w="38100" cmpd="sng">
                      <a:noFill/>
                    </a:lnT>
                    <a:lnB w="190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1"/>
                  </a:ext>
                </a:extLst>
              </a:tr>
              <a:tr h="370840">
                <a:tc>
                  <a:txBody>
                    <a:bodyPr/>
                    <a:lstStyle/>
                    <a:p>
                      <a:pPr algn="r"/>
                      <a:endParaRPr lang="en-US" b="1" dirty="0">
                        <a:solidFill>
                          <a:srgbClr val="000000"/>
                        </a:solidFill>
                      </a:endParaRPr>
                    </a:p>
                  </a:txBody>
                  <a:tcPr>
                    <a:lnL w="12700" cmpd="sng">
                      <a:noFill/>
                    </a:lnL>
                    <a:lnR w="12700" cmpd="sng">
                      <a:noFill/>
                    </a:lnR>
                    <a:lnT w="19050" cap="flat" cmpd="sng" algn="ctr">
                      <a:solidFill>
                        <a:prstClr val="white"/>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2"/>
                  </a:ext>
                </a:extLst>
              </a:tr>
            </a:tbl>
          </a:graphicData>
        </a:graphic>
      </p:graphicFrame>
      <p:sp>
        <p:nvSpPr>
          <p:cNvPr id="5" name="Rounded Rectangle 4">
            <a:extLst>
              <a:ext uri="{FF2B5EF4-FFF2-40B4-BE49-F238E27FC236}">
                <a16:creationId xmlns:a16="http://schemas.microsoft.com/office/drawing/2014/main" id="{101BE99D-D4DB-7F08-6F13-760204851A67}"/>
              </a:ext>
            </a:extLst>
          </p:cNvPr>
          <p:cNvSpPr/>
          <p:nvPr/>
        </p:nvSpPr>
        <p:spPr>
          <a:xfrm>
            <a:off x="6463484" y="2947044"/>
            <a:ext cx="1722554" cy="32694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solidFill>
                  <a:srgbClr val="000000"/>
                </a:solidFill>
              </a:rPr>
              <a:t>4</a:t>
            </a:r>
          </a:p>
        </p:txBody>
      </p:sp>
      <p:sp>
        <p:nvSpPr>
          <p:cNvPr id="6" name="Content Placeholder 2">
            <a:extLst>
              <a:ext uri="{FF2B5EF4-FFF2-40B4-BE49-F238E27FC236}">
                <a16:creationId xmlns:a16="http://schemas.microsoft.com/office/drawing/2014/main" id="{B0D60493-43E3-59F0-45DB-B83816CB6E2F}"/>
              </a:ext>
            </a:extLst>
          </p:cNvPr>
          <p:cNvSpPr>
            <a:spLocks noGrp="1"/>
          </p:cNvSpPr>
          <p:nvPr>
            <p:ph sz="half" idx="1"/>
          </p:nvPr>
        </p:nvSpPr>
        <p:spPr>
          <a:xfrm>
            <a:off x="533400" y="877695"/>
            <a:ext cx="4038600" cy="4525963"/>
          </a:xfrm>
        </p:spPr>
        <p:txBody>
          <a:bodyPr>
            <a:normAutofit/>
          </a:bodyPr>
          <a:lstStyle/>
          <a:p>
            <a:pPr>
              <a:buNone/>
            </a:pPr>
            <a:r>
              <a:rPr lang="en-US" sz="3200" dirty="0" err="1"/>
              <a:t>int</a:t>
            </a:r>
            <a:r>
              <a:rPr lang="en-US" sz="3200" dirty="0"/>
              <a:t> </a:t>
            </a:r>
            <a:r>
              <a:rPr lang="en-US" sz="3200" dirty="0" err="1"/>
              <a:t>x</a:t>
            </a:r>
            <a:r>
              <a:rPr lang="en-US" sz="3200" dirty="0"/>
              <a:t>;</a:t>
            </a:r>
          </a:p>
          <a:p>
            <a:pPr>
              <a:buNone/>
            </a:pPr>
            <a:endParaRPr lang="en-US" sz="3200" dirty="0"/>
          </a:p>
          <a:p>
            <a:pPr>
              <a:buNone/>
            </a:pPr>
            <a:r>
              <a:rPr lang="en-US" sz="3200" dirty="0" err="1"/>
              <a:t>x</a:t>
            </a:r>
            <a:r>
              <a:rPr lang="en-US" sz="3200" dirty="0"/>
              <a:t> = 4;</a:t>
            </a:r>
          </a:p>
          <a:p>
            <a:pPr>
              <a:buNone/>
            </a:pPr>
            <a:endParaRPr lang="en-US" sz="3200" dirty="0"/>
          </a:p>
          <a:p>
            <a:pPr>
              <a:buNone/>
            </a:pPr>
            <a:r>
              <a:rPr lang="en-US" sz="3200" dirty="0" err="1"/>
              <a:t>x</a:t>
            </a:r>
            <a:r>
              <a:rPr lang="en-US" sz="3200" dirty="0"/>
              <a:t> = x+1;</a:t>
            </a:r>
          </a:p>
        </p:txBody>
      </p:sp>
      <p:sp>
        <p:nvSpPr>
          <p:cNvPr id="7" name="Content Placeholder 7">
            <a:extLst>
              <a:ext uri="{FF2B5EF4-FFF2-40B4-BE49-F238E27FC236}">
                <a16:creationId xmlns:a16="http://schemas.microsoft.com/office/drawing/2014/main" id="{1AB6BFFA-754C-8E97-D9E4-9591FEEBAE8C}"/>
              </a:ext>
            </a:extLst>
          </p:cNvPr>
          <p:cNvSpPr txBox="1">
            <a:spLocks/>
          </p:cNvSpPr>
          <p:nvPr/>
        </p:nvSpPr>
        <p:spPr>
          <a:xfrm>
            <a:off x="4724400" y="877695"/>
            <a:ext cx="4038600" cy="4525963"/>
          </a:xfrm>
          <a:prstGeom prst="rect">
            <a:avLst/>
          </a:prstGeom>
        </p:spPr>
        <p:txBody>
          <a:bodyPr>
            <a:normAutofit/>
          </a:bodyPr>
          <a:lstStyle>
            <a:lvl1pPr marL="342900" indent="-342900" algn="l" defTabSz="457200" rtl="0" eaLnBrk="1" latinLnBrk="0" hangingPunct="1">
              <a:spcBef>
                <a:spcPts val="0"/>
              </a:spcBef>
              <a:buFont typeface="Arial"/>
              <a:buChar char="•"/>
              <a:defRPr sz="3200" kern="1200">
                <a:solidFill>
                  <a:schemeClr val="tx1"/>
                </a:solidFill>
                <a:latin typeface="+mj-lt"/>
                <a:ea typeface="+mn-ea"/>
                <a:cs typeface="Verdana"/>
              </a:defRPr>
            </a:lvl1pPr>
            <a:lvl2pPr marL="717550" indent="-358775" algn="l" defTabSz="457200" rtl="0" eaLnBrk="1" latinLnBrk="0" hangingPunct="1">
              <a:spcBef>
                <a:spcPts val="0"/>
              </a:spcBef>
              <a:buFont typeface="Lucida Grande"/>
              <a:buChar char="-"/>
              <a:defRPr sz="2800" kern="1200">
                <a:solidFill>
                  <a:schemeClr val="tx1"/>
                </a:solidFill>
                <a:latin typeface="+mj-lt"/>
                <a:ea typeface="+mn-ea"/>
                <a:cs typeface="Verdana"/>
              </a:defRPr>
            </a:lvl2pPr>
            <a:lvl3pPr marL="1073150" indent="-357188" algn="l" defTabSz="457200" rtl="0" eaLnBrk="1" latinLnBrk="0" hangingPunct="1">
              <a:spcBef>
                <a:spcPts val="0"/>
              </a:spcBef>
              <a:buFont typeface="Lucida Grande"/>
              <a:buChar char="-"/>
              <a:defRPr sz="2400" kern="1200">
                <a:solidFill>
                  <a:schemeClr val="tx1"/>
                </a:solidFill>
                <a:latin typeface="+mj-lt"/>
                <a:ea typeface="+mn-ea"/>
                <a:cs typeface="Verdana"/>
              </a:defRPr>
            </a:lvl3pPr>
            <a:lvl4pPr marL="1430338" indent="-355600" algn="l" defTabSz="457200" rtl="0" eaLnBrk="1" latinLnBrk="0" hangingPunct="1">
              <a:spcBef>
                <a:spcPts val="0"/>
              </a:spcBef>
              <a:buFont typeface="Lucida Grande"/>
              <a:buChar char="-"/>
              <a:defRPr sz="2000" kern="1200">
                <a:solidFill>
                  <a:schemeClr val="tx1"/>
                </a:solidFill>
                <a:latin typeface="+mj-lt"/>
                <a:ea typeface="+mn-ea"/>
                <a:cs typeface="Verdana"/>
              </a:defRPr>
            </a:lvl4pPr>
            <a:lvl5pPr marL="1793875" indent="-360363" algn="l" defTabSz="457200" rtl="0" eaLnBrk="1" latinLnBrk="0" hangingPunct="1">
              <a:spcBef>
                <a:spcPts val="0"/>
              </a:spcBef>
              <a:buFont typeface="Lucida Grande"/>
              <a:buChar char="-"/>
              <a:defRPr sz="2000" kern="1200">
                <a:solidFill>
                  <a:schemeClr val="tx1"/>
                </a:solidFill>
                <a:latin typeface="+mj-lt"/>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US"/>
              <a:t>x</a:t>
            </a:r>
          </a:p>
          <a:p>
            <a:pPr>
              <a:buFont typeface="Arial"/>
              <a:buNone/>
            </a:pPr>
            <a:endParaRPr lang="en-US"/>
          </a:p>
          <a:p>
            <a:pPr>
              <a:buFont typeface="Arial"/>
              <a:buNone/>
            </a:pPr>
            <a:r>
              <a:rPr lang="en-US"/>
              <a:t>x</a:t>
            </a:r>
          </a:p>
          <a:p>
            <a:pPr>
              <a:buFont typeface="Arial"/>
              <a:buNone/>
            </a:pPr>
            <a:endParaRPr lang="en-US"/>
          </a:p>
          <a:p>
            <a:pPr>
              <a:buFont typeface="Arial"/>
              <a:buNone/>
            </a:pPr>
            <a:r>
              <a:rPr lang="en-US"/>
              <a:t>x</a:t>
            </a:r>
            <a:endParaRPr lang="en-US" dirty="0"/>
          </a:p>
        </p:txBody>
      </p:sp>
      <p:cxnSp>
        <p:nvCxnSpPr>
          <p:cNvPr id="8" name="Straight Arrow Connector 7">
            <a:extLst>
              <a:ext uri="{FF2B5EF4-FFF2-40B4-BE49-F238E27FC236}">
                <a16:creationId xmlns:a16="http://schemas.microsoft.com/office/drawing/2014/main" id="{437EB2C6-5116-76A6-3150-065FAF295F24}"/>
              </a:ext>
            </a:extLst>
          </p:cNvPr>
          <p:cNvCxnSpPr/>
          <p:nvPr/>
        </p:nvCxnSpPr>
        <p:spPr>
          <a:xfrm>
            <a:off x="5344453" y="1239169"/>
            <a:ext cx="968151"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3F27B07B-BC8E-1B02-A3DD-EAE188AE031E}"/>
              </a:ext>
            </a:extLst>
          </p:cNvPr>
          <p:cNvCxnSpPr/>
          <p:nvPr/>
        </p:nvCxnSpPr>
        <p:spPr>
          <a:xfrm>
            <a:off x="5344452" y="2158910"/>
            <a:ext cx="968151"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076DA49-15E1-072B-6C60-687F7B964381}"/>
              </a:ext>
            </a:extLst>
          </p:cNvPr>
          <p:cNvCxnSpPr/>
          <p:nvPr/>
        </p:nvCxnSpPr>
        <p:spPr>
          <a:xfrm>
            <a:off x="5336979" y="3108930"/>
            <a:ext cx="968151"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ounded Rectangle 10">
            <a:extLst>
              <a:ext uri="{FF2B5EF4-FFF2-40B4-BE49-F238E27FC236}">
                <a16:creationId xmlns:a16="http://schemas.microsoft.com/office/drawing/2014/main" id="{A1823ECD-CD1A-376F-590F-EBC1C6303EC3}"/>
              </a:ext>
            </a:extLst>
          </p:cNvPr>
          <p:cNvSpPr/>
          <p:nvPr/>
        </p:nvSpPr>
        <p:spPr>
          <a:xfrm>
            <a:off x="6463485" y="1075696"/>
            <a:ext cx="1722554" cy="32694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0ADD458F-96E5-3F0A-9EBC-1A069EEC7FC3}"/>
              </a:ext>
            </a:extLst>
          </p:cNvPr>
          <p:cNvSpPr/>
          <p:nvPr/>
        </p:nvSpPr>
        <p:spPr>
          <a:xfrm>
            <a:off x="6463484" y="1997025"/>
            <a:ext cx="1722554" cy="32694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solidFill>
                  <a:schemeClr val="tx1"/>
                </a:solidFill>
              </a:rPr>
              <a:t>4</a:t>
            </a:r>
          </a:p>
        </p:txBody>
      </p:sp>
      <p:sp>
        <p:nvSpPr>
          <p:cNvPr id="13" name="Rounded Rectangle 12">
            <a:extLst>
              <a:ext uri="{FF2B5EF4-FFF2-40B4-BE49-F238E27FC236}">
                <a16:creationId xmlns:a16="http://schemas.microsoft.com/office/drawing/2014/main" id="{248255E1-5975-35D1-63E4-FF27499E137D}"/>
              </a:ext>
            </a:extLst>
          </p:cNvPr>
          <p:cNvSpPr/>
          <p:nvPr/>
        </p:nvSpPr>
        <p:spPr>
          <a:xfrm>
            <a:off x="6463484" y="2947045"/>
            <a:ext cx="1722554" cy="32694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b="1" dirty="0">
                <a:solidFill>
                  <a:srgbClr val="000000"/>
                </a:solidFill>
              </a:rPr>
              <a:t>5</a:t>
            </a:r>
          </a:p>
        </p:txBody>
      </p:sp>
      <p:cxnSp>
        <p:nvCxnSpPr>
          <p:cNvPr id="14" name="Curved Connector 13">
            <a:extLst>
              <a:ext uri="{FF2B5EF4-FFF2-40B4-BE49-F238E27FC236}">
                <a16:creationId xmlns:a16="http://schemas.microsoft.com/office/drawing/2014/main" id="{D594DE1F-44CF-5ABE-A474-B64904B0674D}"/>
              </a:ext>
            </a:extLst>
          </p:cNvPr>
          <p:cNvCxnSpPr>
            <a:stCxn id="13" idx="2"/>
          </p:cNvCxnSpPr>
          <p:nvPr/>
        </p:nvCxnSpPr>
        <p:spPr>
          <a:xfrm rot="16200000" flipH="1">
            <a:off x="7379936" y="3218815"/>
            <a:ext cx="750926" cy="861277"/>
          </a:xfrm>
          <a:prstGeom prst="curvedConnector2">
            <a:avLst/>
          </a:prstGeom>
          <a:ln>
            <a:tailEnd type="arrow"/>
          </a:ln>
        </p:spPr>
        <p:style>
          <a:lnRef idx="2">
            <a:schemeClr val="accent2"/>
          </a:lnRef>
          <a:fillRef idx="0">
            <a:schemeClr val="accent2"/>
          </a:fillRef>
          <a:effectRef idx="1">
            <a:schemeClr val="accent2"/>
          </a:effectRef>
          <a:fontRef idx="minor">
            <a:schemeClr val="tx1"/>
          </a:fontRef>
        </p:style>
      </p:cxnSp>
      <p:graphicFrame>
        <p:nvGraphicFramePr>
          <p:cNvPr id="15" name="Table 14">
            <a:extLst>
              <a:ext uri="{FF2B5EF4-FFF2-40B4-BE49-F238E27FC236}">
                <a16:creationId xmlns:a16="http://schemas.microsoft.com/office/drawing/2014/main" id="{DAD82742-0924-6334-1619-02ABCA5D8BEF}"/>
              </a:ext>
            </a:extLst>
          </p:cNvPr>
          <p:cNvGraphicFramePr>
            <a:graphicFrameLocks noGrp="1"/>
          </p:cNvGraphicFramePr>
          <p:nvPr>
            <p:extLst>
              <p:ext uri="{D42A27DB-BD31-4B8C-83A1-F6EECF244321}">
                <p14:modId xmlns:p14="http://schemas.microsoft.com/office/powerpoint/2010/main" val="3381087898"/>
              </p:ext>
            </p:extLst>
          </p:nvPr>
        </p:nvGraphicFramePr>
        <p:xfrm>
          <a:off x="8247531" y="3812395"/>
          <a:ext cx="533399" cy="1112520"/>
        </p:xfrm>
        <a:graphic>
          <a:graphicData uri="http://schemas.openxmlformats.org/drawingml/2006/table">
            <a:tbl>
              <a:tblPr firstRow="1" bandRow="1">
                <a:tableStyleId>{5C22544A-7EE6-4342-B048-85BDC9FD1C3A}</a:tableStyleId>
              </a:tblPr>
              <a:tblGrid>
                <a:gridCol w="533399">
                  <a:extLst>
                    <a:ext uri="{9D8B030D-6E8A-4147-A177-3AD203B41FA5}">
                      <a16:colId xmlns:a16="http://schemas.microsoft.com/office/drawing/2014/main" val="20000"/>
                    </a:ext>
                  </a:extLst>
                </a:gridCol>
              </a:tblGrid>
              <a:tr h="370840">
                <a:tc>
                  <a:txBody>
                    <a:bodyPr/>
                    <a:lstStyle/>
                    <a:p>
                      <a:pPr algn="r"/>
                      <a:r>
                        <a:rPr lang="en-US" b="1" dirty="0">
                          <a:solidFill>
                            <a:srgbClr val="000000"/>
                          </a:solidFill>
                        </a:rPr>
                        <a:t>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algn="r"/>
                      <a:r>
                        <a:rPr lang="en-US" b="1" dirty="0">
                          <a:solidFill>
                            <a:srgbClr val="000000"/>
                          </a:solidFill>
                        </a:rPr>
                        <a:t>+1</a:t>
                      </a:r>
                    </a:p>
                  </a:txBody>
                  <a:tcPr>
                    <a:lnL w="12700" cmpd="sng">
                      <a:noFill/>
                    </a:lnL>
                    <a:lnR w="12700" cmpd="sng">
                      <a:noFill/>
                    </a:lnR>
                    <a:lnT w="38100" cmpd="sng">
                      <a:noFill/>
                    </a:lnT>
                    <a:lnB w="1905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1"/>
                  </a:ext>
                </a:extLst>
              </a:tr>
              <a:tr h="370840">
                <a:tc>
                  <a:txBody>
                    <a:bodyPr/>
                    <a:lstStyle/>
                    <a:p>
                      <a:pPr algn="r"/>
                      <a:r>
                        <a:rPr lang="en-US" b="1" dirty="0">
                          <a:solidFill>
                            <a:srgbClr val="000000"/>
                          </a:solidFill>
                        </a:rPr>
                        <a:t>5</a:t>
                      </a:r>
                    </a:p>
                  </a:txBody>
                  <a:tcPr>
                    <a:lnL w="12700" cmpd="sng">
                      <a:noFill/>
                    </a:lnL>
                    <a:lnR w="12700" cmpd="sng">
                      <a:noFill/>
                    </a:lnR>
                    <a:lnT w="19050" cap="flat" cmpd="sng" algn="ctr">
                      <a:solidFill>
                        <a:prstClr val="white"/>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2"/>
                  </a:ext>
                </a:extLst>
              </a:tr>
            </a:tbl>
          </a:graphicData>
        </a:graphic>
      </p:graphicFrame>
      <p:cxnSp>
        <p:nvCxnSpPr>
          <p:cNvPr id="16" name="Curved Connector 16">
            <a:extLst>
              <a:ext uri="{FF2B5EF4-FFF2-40B4-BE49-F238E27FC236}">
                <a16:creationId xmlns:a16="http://schemas.microsoft.com/office/drawing/2014/main" id="{E53EDE49-A36B-A22C-8164-6ADE235F448F}"/>
              </a:ext>
            </a:extLst>
          </p:cNvPr>
          <p:cNvCxnSpPr>
            <a:endCxn id="13" idx="2"/>
          </p:cNvCxnSpPr>
          <p:nvPr/>
        </p:nvCxnSpPr>
        <p:spPr>
          <a:xfrm rot="16200000" flipV="1">
            <a:off x="7034621" y="3564132"/>
            <a:ext cx="1441559" cy="861278"/>
          </a:xfrm>
          <a:prstGeom prst="curvedConnector3">
            <a:avLst>
              <a:gd name="adj1" fmla="val -217"/>
            </a:avLst>
          </a:prstGeom>
          <a:ln>
            <a:tailEnd type="arrow"/>
          </a:ln>
        </p:spPr>
        <p:style>
          <a:lnRef idx="2">
            <a:schemeClr val="accent2"/>
          </a:lnRef>
          <a:fillRef idx="0">
            <a:schemeClr val="accent2"/>
          </a:fillRef>
          <a:effectRef idx="1">
            <a:schemeClr val="accent2"/>
          </a:effectRef>
          <a:fontRef idx="minor">
            <a:schemeClr val="tx1"/>
          </a:fontRef>
        </p:style>
      </p:cxnSp>
      <p:sp>
        <p:nvSpPr>
          <p:cNvPr id="17" name="Oval Callout 16">
            <a:extLst>
              <a:ext uri="{FF2B5EF4-FFF2-40B4-BE49-F238E27FC236}">
                <a16:creationId xmlns:a16="http://schemas.microsoft.com/office/drawing/2014/main" id="{9E0DEE55-7361-38AF-28D2-A6DB2DB165E2}"/>
              </a:ext>
            </a:extLst>
          </p:cNvPr>
          <p:cNvSpPr/>
          <p:nvPr/>
        </p:nvSpPr>
        <p:spPr>
          <a:xfrm>
            <a:off x="957962" y="3642291"/>
            <a:ext cx="3372008" cy="1081390"/>
          </a:xfrm>
          <a:prstGeom prst="wedgeEllipseCallout">
            <a:avLst>
              <a:gd name="adj1" fmla="val -48246"/>
              <a:gd name="adj2" fmla="val -7290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u="sng" dirty="0"/>
              <a:t>Shortcuts:</a:t>
            </a:r>
          </a:p>
          <a:p>
            <a:pPr algn="ctr"/>
            <a:r>
              <a:rPr lang="en-US" sz="1600" b="1" dirty="0" err="1"/>
              <a:t>x</a:t>
            </a:r>
            <a:r>
              <a:rPr lang="en-US" sz="1600" b="1" dirty="0"/>
              <a:t>++; is same as </a:t>
            </a:r>
            <a:r>
              <a:rPr lang="en-US" sz="1600" b="1" dirty="0" err="1"/>
              <a:t>x</a:t>
            </a:r>
            <a:r>
              <a:rPr lang="en-US" sz="1600" b="1" dirty="0"/>
              <a:t> = x+1;</a:t>
            </a:r>
          </a:p>
          <a:p>
            <a:pPr algn="ctr"/>
            <a:r>
              <a:rPr lang="en-US" sz="1600" b="1" dirty="0" err="1"/>
              <a:t>x</a:t>
            </a:r>
            <a:r>
              <a:rPr lang="en-US" sz="1600" b="1" dirty="0"/>
              <a:t>+=3; is same as </a:t>
            </a:r>
            <a:r>
              <a:rPr lang="en-US" sz="1600" b="1" dirty="0" err="1"/>
              <a:t>x</a:t>
            </a:r>
            <a:r>
              <a:rPr lang="en-US" sz="1600" b="1" dirty="0"/>
              <a:t> = x+3;</a:t>
            </a:r>
          </a:p>
          <a:p>
            <a:pPr algn="ctr"/>
            <a:r>
              <a:rPr lang="en-US" sz="1600" b="1" dirty="0"/>
              <a:t>also for </a:t>
            </a:r>
            <a:r>
              <a:rPr lang="en-US" sz="1600" b="1" dirty="0" err="1"/>
              <a:t>x</a:t>
            </a:r>
            <a:r>
              <a:rPr lang="en-US" sz="1600" b="1" dirty="0"/>
              <a:t>--; and </a:t>
            </a:r>
            <a:r>
              <a:rPr lang="en-US" sz="1600" b="1" dirty="0" err="1"/>
              <a:t>x</a:t>
            </a:r>
            <a:r>
              <a:rPr lang="en-US" sz="1600" b="1" dirty="0"/>
              <a:t>-=3;</a:t>
            </a:r>
          </a:p>
        </p:txBody>
      </p:sp>
    </p:spTree>
    <p:extLst>
      <p:ext uri="{BB962C8B-B14F-4D97-AF65-F5344CB8AC3E}">
        <p14:creationId xmlns:p14="http://schemas.microsoft.com/office/powerpoint/2010/main" val="63416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34C9-2EA2-717D-1B76-5252A966A6C8}"/>
              </a:ext>
            </a:extLst>
          </p:cNvPr>
          <p:cNvSpPr>
            <a:spLocks noGrp="1"/>
          </p:cNvSpPr>
          <p:nvPr>
            <p:ph type="title"/>
          </p:nvPr>
        </p:nvSpPr>
        <p:spPr/>
        <p:txBody>
          <a:bodyPr/>
          <a:lstStyle/>
          <a:p>
            <a:r>
              <a:rPr lang="en-ES" dirty="0"/>
              <a:t>Exercise together – Swap values</a:t>
            </a:r>
          </a:p>
        </p:txBody>
      </p:sp>
      <p:sp>
        <p:nvSpPr>
          <p:cNvPr id="4" name="Content Placeholder 2">
            <a:extLst>
              <a:ext uri="{FF2B5EF4-FFF2-40B4-BE49-F238E27FC236}">
                <a16:creationId xmlns:a16="http://schemas.microsoft.com/office/drawing/2014/main" id="{B61D8566-DB4C-6792-C4DF-D29C20484CAD}"/>
              </a:ext>
            </a:extLst>
          </p:cNvPr>
          <p:cNvSpPr>
            <a:spLocks noGrp="1"/>
          </p:cNvSpPr>
          <p:nvPr>
            <p:ph idx="1"/>
          </p:nvPr>
        </p:nvSpPr>
        <p:spPr>
          <a:xfrm>
            <a:off x="457201" y="877695"/>
            <a:ext cx="8229600" cy="4525963"/>
          </a:xfrm>
        </p:spPr>
        <p:txBody>
          <a:bodyPr/>
          <a:lstStyle/>
          <a:p>
            <a:r>
              <a:rPr lang="en-NL" dirty="0"/>
              <a:t>Let’s write a program where we have two variables (say x which is 5 and y which is 10) and we want to swap their values.</a:t>
            </a:r>
          </a:p>
          <a:p>
            <a:endParaRPr lang="en-NL" dirty="0"/>
          </a:p>
          <a:p>
            <a:r>
              <a:rPr lang="en-NL" dirty="0"/>
              <a:t>Sounds easy…?</a:t>
            </a:r>
          </a:p>
        </p:txBody>
      </p:sp>
    </p:spTree>
    <p:extLst>
      <p:ext uri="{BB962C8B-B14F-4D97-AF65-F5344CB8AC3E}">
        <p14:creationId xmlns:p14="http://schemas.microsoft.com/office/powerpoint/2010/main" val="2175021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Methods</a:t>
            </a:r>
            <a:r>
              <a:rPr lang="nl-NL" dirty="0"/>
              <a:t> - Learning Goals</a:t>
            </a:r>
            <a:endParaRPr lang="en-US" dirty="0"/>
          </a:p>
        </p:txBody>
      </p:sp>
      <p:sp>
        <p:nvSpPr>
          <p:cNvPr id="3" name="Content Placeholder 2"/>
          <p:cNvSpPr>
            <a:spLocks noGrp="1"/>
          </p:cNvSpPr>
          <p:nvPr>
            <p:ph idx="1"/>
          </p:nvPr>
        </p:nvSpPr>
        <p:spPr/>
        <p:txBody>
          <a:bodyPr/>
          <a:lstStyle/>
          <a:p>
            <a:r>
              <a:rPr lang="en-US" sz="2800" dirty="0"/>
              <a:t>You know how to declare methods</a:t>
            </a:r>
          </a:p>
          <a:p>
            <a:r>
              <a:rPr lang="en-US" sz="2800" dirty="0"/>
              <a:t>You know how to group reusable statements into methods</a:t>
            </a:r>
          </a:p>
          <a:p>
            <a:r>
              <a:rPr lang="en-US" sz="2800" dirty="0"/>
              <a:t>You know what a parameter is and how to use them</a:t>
            </a:r>
          </a:p>
          <a:p>
            <a:r>
              <a:rPr lang="en-US" sz="2800" dirty="0"/>
              <a:t>You know how to return values from a method</a:t>
            </a:r>
          </a:p>
          <a:p>
            <a:r>
              <a:rPr lang="en-US" sz="2800" dirty="0"/>
              <a:t>You know the terminology related to methods</a:t>
            </a:r>
          </a:p>
        </p:txBody>
      </p:sp>
    </p:spTree>
    <p:extLst>
      <p:ext uri="{BB962C8B-B14F-4D97-AF65-F5344CB8AC3E}">
        <p14:creationId xmlns:p14="http://schemas.microsoft.com/office/powerpoint/2010/main" val="2750046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a:t>
            </a:r>
          </a:p>
        </p:txBody>
      </p:sp>
      <p:sp>
        <p:nvSpPr>
          <p:cNvPr id="3" name="Content Placeholder 2"/>
          <p:cNvSpPr>
            <a:spLocks noGrp="1"/>
          </p:cNvSpPr>
          <p:nvPr>
            <p:ph idx="1"/>
          </p:nvPr>
        </p:nvSpPr>
        <p:spPr/>
        <p:txBody>
          <a:bodyPr/>
          <a:lstStyle/>
          <a:p>
            <a:r>
              <a:rPr lang="en-US" sz="2800" dirty="0"/>
              <a:t>Groups related statements that re-occur together in a task</a:t>
            </a:r>
          </a:p>
          <a:p>
            <a:endParaRPr lang="en-US" sz="2800" dirty="0"/>
          </a:p>
          <a:p>
            <a:pPr marL="0" indent="0">
              <a:buNone/>
            </a:pPr>
            <a:r>
              <a:rPr lang="en-US" sz="2800" dirty="0"/>
              <a:t>Methods have a</a:t>
            </a:r>
          </a:p>
          <a:p>
            <a:pPr lvl="1"/>
            <a:r>
              <a:rPr lang="en-US" sz="2400" b="1" dirty="0"/>
              <a:t>name</a:t>
            </a:r>
          </a:p>
          <a:p>
            <a:pPr lvl="1"/>
            <a:r>
              <a:rPr lang="en-US" sz="2400" b="1" dirty="0"/>
              <a:t>input</a:t>
            </a:r>
            <a:r>
              <a:rPr lang="en-US" sz="2400" dirty="0"/>
              <a:t>				called	“</a:t>
            </a:r>
            <a:r>
              <a:rPr lang="en-US" sz="2400" i="1" dirty="0"/>
              <a:t>parameters</a:t>
            </a:r>
            <a:r>
              <a:rPr lang="en-US" sz="2400" dirty="0"/>
              <a:t>”</a:t>
            </a:r>
          </a:p>
          <a:p>
            <a:pPr lvl="1"/>
            <a:r>
              <a:rPr lang="en-US" sz="2400" b="1" dirty="0"/>
              <a:t>output</a:t>
            </a:r>
            <a:r>
              <a:rPr lang="en-US" sz="2400" dirty="0"/>
              <a:t>				called	“</a:t>
            </a:r>
            <a:r>
              <a:rPr lang="en-US" sz="2400" b="1" i="1" dirty="0"/>
              <a:t>return</a:t>
            </a:r>
            <a:r>
              <a:rPr lang="en-US" sz="2400" i="1" dirty="0"/>
              <a:t> value</a:t>
            </a:r>
            <a:r>
              <a:rPr lang="en-US" sz="2400" dirty="0"/>
              <a:t>”</a:t>
            </a:r>
          </a:p>
          <a:p>
            <a:pPr lvl="1"/>
            <a:r>
              <a:rPr lang="en-US" sz="2400" b="1" dirty="0"/>
              <a:t>body</a:t>
            </a:r>
            <a:r>
              <a:rPr lang="en-US" sz="2400" dirty="0"/>
              <a:t>					</a:t>
            </a:r>
          </a:p>
        </p:txBody>
      </p:sp>
    </p:spTree>
    <p:extLst>
      <p:ext uri="{BB962C8B-B14F-4D97-AF65-F5344CB8AC3E}">
        <p14:creationId xmlns:p14="http://schemas.microsoft.com/office/powerpoint/2010/main" val="1381871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 Declaration</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public </a:t>
            </a:r>
            <a:r>
              <a:rPr lang="en-US" dirty="0" err="1">
                <a:latin typeface="Consolas" panose="020B0609020204030204" pitchFamily="49" charset="0"/>
              </a:rPr>
              <a:t>int</a:t>
            </a:r>
            <a:r>
              <a:rPr lang="en-US" dirty="0">
                <a:latin typeface="Consolas" panose="020B0609020204030204" pitchFamily="49" charset="0"/>
              </a:rPr>
              <a:t> sum(</a:t>
            </a:r>
            <a:r>
              <a:rPr lang="en-US" dirty="0" err="1">
                <a:latin typeface="Consolas" panose="020B0609020204030204" pitchFamily="49" charset="0"/>
              </a:rPr>
              <a:t>int</a:t>
            </a:r>
            <a:r>
              <a:rPr lang="en-US" dirty="0">
                <a:latin typeface="Consolas" panose="020B0609020204030204" pitchFamily="49" charset="0"/>
              </a:rPr>
              <a:t> a, </a:t>
            </a:r>
            <a:r>
              <a:rPr lang="en-US" dirty="0" err="1">
                <a:latin typeface="Consolas" panose="020B0609020204030204" pitchFamily="49" charset="0"/>
              </a:rPr>
              <a:t>int</a:t>
            </a:r>
            <a:r>
              <a:rPr lang="en-US" dirty="0">
                <a:latin typeface="Consolas" panose="020B0609020204030204" pitchFamily="49" charset="0"/>
              </a:rPr>
              <a:t> b) {</a:t>
            </a:r>
          </a:p>
          <a:p>
            <a:pPr marL="0" indent="0">
              <a:buNone/>
            </a:pPr>
            <a:r>
              <a:rPr lang="en-US" dirty="0">
                <a:latin typeface="Consolas" panose="020B0609020204030204" pitchFamily="49" charset="0"/>
              </a:rPr>
              <a:t>	return a + b;</a:t>
            </a:r>
          </a:p>
          <a:p>
            <a:pPr marL="0" indent="0">
              <a:buNone/>
            </a:pPr>
            <a:r>
              <a:rPr lang="en-US" dirty="0">
                <a:latin typeface="Consolas" panose="020B0609020204030204" pitchFamily="49" charset="0"/>
              </a:rPr>
              <a:t>}</a:t>
            </a:r>
          </a:p>
          <a:p>
            <a:pPr marL="0" indent="0">
              <a:buNone/>
            </a:pPr>
            <a:r>
              <a:rPr lang="en-NL" dirty="0">
                <a:latin typeface="Consolas" panose="020B0609020204030204" pitchFamily="49" charset="0"/>
              </a:rPr>
              <a:t>…</a:t>
            </a:r>
            <a:endParaRPr lang="en-US" dirty="0">
              <a:latin typeface="Consolas" panose="020B0609020204030204" pitchFamily="49" charset="0"/>
            </a:endParaRPr>
          </a:p>
          <a:p>
            <a:pPr marL="0" indent="0">
              <a:buNone/>
            </a:pPr>
            <a:r>
              <a:rPr lang="en-US" dirty="0" err="1">
                <a:latin typeface="Consolas" panose="020B0609020204030204" pitchFamily="49" charset="0"/>
              </a:rPr>
              <a:t>int</a:t>
            </a:r>
            <a:r>
              <a:rPr lang="en-US" dirty="0">
                <a:latin typeface="Consolas" panose="020B0609020204030204" pitchFamily="49" charset="0"/>
              </a:rPr>
              <a:t> z = </a:t>
            </a:r>
            <a:r>
              <a:rPr lang="en-US" dirty="0" err="1">
                <a:latin typeface="Consolas" panose="020B0609020204030204" pitchFamily="49" charset="0"/>
              </a:rPr>
              <a:t>obj.sum</a:t>
            </a:r>
            <a:r>
              <a:rPr lang="en-US" dirty="0">
                <a:latin typeface="Consolas" panose="020B0609020204030204" pitchFamily="49" charset="0"/>
              </a:rPr>
              <a:t>(1, 5);</a:t>
            </a:r>
          </a:p>
        </p:txBody>
      </p:sp>
      <p:sp>
        <p:nvSpPr>
          <p:cNvPr id="4" name="Rectangular Callout 3"/>
          <p:cNvSpPr/>
          <p:nvPr/>
        </p:nvSpPr>
        <p:spPr>
          <a:xfrm>
            <a:off x="135466" y="1244769"/>
            <a:ext cx="1293708" cy="612648"/>
          </a:xfrm>
          <a:prstGeom prst="wedgeRectCallout">
            <a:avLst>
              <a:gd name="adj1" fmla="val -7941"/>
              <a:gd name="adj2" fmla="val 77978"/>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200" b="1" i="1" dirty="0"/>
              <a:t>Access Modifier </a:t>
            </a:r>
          </a:p>
          <a:p>
            <a:pPr algn="ctr"/>
            <a:r>
              <a:rPr lang="en-US" sz="1200" b="1" i="1" dirty="0"/>
              <a:t>(learnt later)</a:t>
            </a:r>
          </a:p>
        </p:txBody>
      </p:sp>
      <p:sp>
        <p:nvSpPr>
          <p:cNvPr id="5" name="Rectangular Callout 4"/>
          <p:cNvSpPr/>
          <p:nvPr/>
        </p:nvSpPr>
        <p:spPr>
          <a:xfrm>
            <a:off x="1601893" y="1244769"/>
            <a:ext cx="1181948" cy="612648"/>
          </a:xfrm>
          <a:prstGeom prst="wedgeRectCallout">
            <a:avLst>
              <a:gd name="adj1" fmla="val -8162"/>
              <a:gd name="adj2" fmla="val 76872"/>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t>Return Type</a:t>
            </a:r>
          </a:p>
        </p:txBody>
      </p:sp>
      <p:sp>
        <p:nvSpPr>
          <p:cNvPr id="6" name="Rectangular Callout 5"/>
          <p:cNvSpPr/>
          <p:nvPr/>
        </p:nvSpPr>
        <p:spPr>
          <a:xfrm>
            <a:off x="2956561" y="1244769"/>
            <a:ext cx="1397076" cy="612648"/>
          </a:xfrm>
          <a:prstGeom prst="wedgeRectCallout">
            <a:avLst>
              <a:gd name="adj1" fmla="val -30241"/>
              <a:gd name="adj2" fmla="val 79083"/>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t>Method name</a:t>
            </a:r>
          </a:p>
        </p:txBody>
      </p:sp>
      <p:sp>
        <p:nvSpPr>
          <p:cNvPr id="7" name="Rectangular Callout 6"/>
          <p:cNvSpPr/>
          <p:nvPr/>
        </p:nvSpPr>
        <p:spPr>
          <a:xfrm>
            <a:off x="4733044" y="1244768"/>
            <a:ext cx="1397076" cy="612648"/>
          </a:xfrm>
          <a:prstGeom prst="wedgeRectCallout">
            <a:avLst>
              <a:gd name="adj1" fmla="val -30241"/>
              <a:gd name="adj2" fmla="val 79083"/>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t>Parameters</a:t>
            </a:r>
          </a:p>
        </p:txBody>
      </p:sp>
      <p:sp>
        <p:nvSpPr>
          <p:cNvPr id="8" name="Rectangular Callout 7"/>
          <p:cNvSpPr/>
          <p:nvPr/>
        </p:nvSpPr>
        <p:spPr>
          <a:xfrm>
            <a:off x="5520065" y="2468991"/>
            <a:ext cx="1397076" cy="612648"/>
          </a:xfrm>
          <a:prstGeom prst="wedgeRectCallout">
            <a:avLst>
              <a:gd name="adj1" fmla="val -88366"/>
              <a:gd name="adj2" fmla="val -18934"/>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t>Body</a:t>
            </a:r>
          </a:p>
        </p:txBody>
      </p:sp>
      <p:sp>
        <p:nvSpPr>
          <p:cNvPr id="9" name="Rectangular Callout 8"/>
          <p:cNvSpPr/>
          <p:nvPr/>
        </p:nvSpPr>
        <p:spPr>
          <a:xfrm>
            <a:off x="5841015" y="3883809"/>
            <a:ext cx="1767612" cy="612648"/>
          </a:xfrm>
          <a:prstGeom prst="wedgeRectCallout">
            <a:avLst>
              <a:gd name="adj1" fmla="val -87389"/>
              <a:gd name="adj2" fmla="val -6682"/>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t>Method </a:t>
            </a:r>
          </a:p>
          <a:p>
            <a:pPr algn="ctr"/>
            <a:r>
              <a:rPr lang="en-US" sz="1400" b="1" dirty="0"/>
              <a:t>(call / invocation)</a:t>
            </a:r>
          </a:p>
        </p:txBody>
      </p:sp>
      <p:sp>
        <p:nvSpPr>
          <p:cNvPr id="10" name="Rectangular Callout 9"/>
          <p:cNvSpPr/>
          <p:nvPr/>
        </p:nvSpPr>
        <p:spPr>
          <a:xfrm>
            <a:off x="2400795" y="3081639"/>
            <a:ext cx="1632117" cy="612648"/>
          </a:xfrm>
          <a:prstGeom prst="wedgeRectCallout">
            <a:avLst>
              <a:gd name="adj1" fmla="val -33661"/>
              <a:gd name="adj2" fmla="val 87994"/>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i="1" dirty="0"/>
              <a:t>Object </a:t>
            </a:r>
          </a:p>
          <a:p>
            <a:pPr algn="ctr"/>
            <a:r>
              <a:rPr lang="en-US" sz="1400" b="1" i="1" dirty="0"/>
              <a:t>(learnt later)</a:t>
            </a:r>
          </a:p>
        </p:txBody>
      </p:sp>
    </p:spTree>
    <p:extLst>
      <p:ext uri="{BB962C8B-B14F-4D97-AF65-F5344CB8AC3E}">
        <p14:creationId xmlns:p14="http://schemas.microsoft.com/office/powerpoint/2010/main" val="24143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498BE-3898-60F3-396C-82F737740EA4}"/>
              </a:ext>
            </a:extLst>
          </p:cNvPr>
          <p:cNvSpPr>
            <a:spLocks noGrp="1"/>
          </p:cNvSpPr>
          <p:nvPr>
            <p:ph type="title"/>
          </p:nvPr>
        </p:nvSpPr>
        <p:spPr/>
        <p:txBody>
          <a:bodyPr/>
          <a:lstStyle/>
          <a:p>
            <a:r>
              <a:rPr lang="en-ES" dirty="0"/>
              <a:t>Defining a method</a:t>
            </a:r>
          </a:p>
        </p:txBody>
      </p:sp>
      <p:sp>
        <p:nvSpPr>
          <p:cNvPr id="6" name="Rectangle 5">
            <a:extLst>
              <a:ext uri="{FF2B5EF4-FFF2-40B4-BE49-F238E27FC236}">
                <a16:creationId xmlns:a16="http://schemas.microsoft.com/office/drawing/2014/main" id="{4E3FB1F0-83E0-AB62-3881-949327455D00}"/>
              </a:ext>
            </a:extLst>
          </p:cNvPr>
          <p:cNvSpPr/>
          <p:nvPr/>
        </p:nvSpPr>
        <p:spPr>
          <a:xfrm>
            <a:off x="3448393" y="4783375"/>
            <a:ext cx="6907798" cy="369332"/>
          </a:xfrm>
          <a:prstGeom prst="rect">
            <a:avLst/>
          </a:prstGeom>
        </p:spPr>
        <p:txBody>
          <a:bodyPr wrap="square">
            <a:spAutoFit/>
          </a:bodyPr>
          <a:lstStyle/>
          <a:p>
            <a:r>
              <a:rPr lang="en-NL" b="1" dirty="0">
                <a:solidFill>
                  <a:schemeClr val="tx1">
                    <a:lumMod val="50000"/>
                    <a:lumOff val="50000"/>
                  </a:schemeClr>
                </a:solidFill>
                <a:latin typeface="Courier New" panose="02070309020205020404" pitchFamily="49" charset="0"/>
                <a:cs typeface="Courier New" panose="02070309020205020404" pitchFamily="49" charset="0"/>
              </a:rPr>
              <a:t>Check Lecture2e.java before proceeding</a:t>
            </a:r>
          </a:p>
        </p:txBody>
      </p:sp>
      <p:pic>
        <p:nvPicPr>
          <p:cNvPr id="7" name="Picture 6">
            <a:extLst>
              <a:ext uri="{FF2B5EF4-FFF2-40B4-BE49-F238E27FC236}">
                <a16:creationId xmlns:a16="http://schemas.microsoft.com/office/drawing/2014/main" id="{8FD942F1-5084-3427-FCE5-F9E11001B1A1}"/>
              </a:ext>
            </a:extLst>
          </p:cNvPr>
          <p:cNvPicPr>
            <a:picLocks noChangeAspect="1"/>
          </p:cNvPicPr>
          <p:nvPr/>
        </p:nvPicPr>
        <p:blipFill rotWithShape="1">
          <a:blip r:embed="rId2"/>
          <a:srcRect l="7599" t="69614" b="5520"/>
          <a:stretch/>
        </p:blipFill>
        <p:spPr>
          <a:xfrm>
            <a:off x="779120" y="2501212"/>
            <a:ext cx="7585759" cy="1243866"/>
          </a:xfrm>
          <a:prstGeom prst="rect">
            <a:avLst/>
          </a:prstGeom>
        </p:spPr>
      </p:pic>
      <p:sp>
        <p:nvSpPr>
          <p:cNvPr id="8" name="Rounded Rectangle 7">
            <a:extLst>
              <a:ext uri="{FF2B5EF4-FFF2-40B4-BE49-F238E27FC236}">
                <a16:creationId xmlns:a16="http://schemas.microsoft.com/office/drawing/2014/main" id="{2553E564-9AAE-3C17-68EC-F865EFB72431}"/>
              </a:ext>
            </a:extLst>
          </p:cNvPr>
          <p:cNvSpPr/>
          <p:nvPr/>
        </p:nvSpPr>
        <p:spPr>
          <a:xfrm>
            <a:off x="1065583" y="2799804"/>
            <a:ext cx="7207037" cy="682743"/>
          </a:xfrm>
          <a:prstGeom prst="roundRect">
            <a:avLst/>
          </a:prstGeom>
          <a:gradFill flip="none" rotWithShape="1">
            <a:gsLst>
              <a:gs pos="0">
                <a:schemeClr val="accent3">
                  <a:tint val="100000"/>
                  <a:shade val="100000"/>
                  <a:satMod val="130000"/>
                  <a:alpha val="23000"/>
                </a:schemeClr>
              </a:gs>
              <a:gs pos="100000">
                <a:schemeClr val="accent3">
                  <a:tint val="50000"/>
                  <a:shade val="100000"/>
                  <a:satMod val="350000"/>
                  <a:alpha val="23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FED3511-EAAE-58CB-873C-2BC0DE86A772}"/>
              </a:ext>
            </a:extLst>
          </p:cNvPr>
          <p:cNvSpPr txBox="1"/>
          <p:nvPr/>
        </p:nvSpPr>
        <p:spPr>
          <a:xfrm rot="1954965">
            <a:off x="1868158" y="1624706"/>
            <a:ext cx="1873254" cy="523220"/>
          </a:xfrm>
          <a:prstGeom prst="rect">
            <a:avLst/>
          </a:prstGeom>
          <a:noFill/>
        </p:spPr>
        <p:txBody>
          <a:bodyPr wrap="none" rtlCol="0">
            <a:spAutoFit/>
          </a:bodyPr>
          <a:lstStyle/>
          <a:p>
            <a:r>
              <a:rPr lang="en-US" sz="2800" b="1" dirty="0">
                <a:solidFill>
                  <a:schemeClr val="tx2">
                    <a:lumMod val="60000"/>
                    <a:lumOff val="40000"/>
                  </a:schemeClr>
                </a:solidFill>
              </a:rPr>
              <a:t>return type</a:t>
            </a:r>
          </a:p>
        </p:txBody>
      </p:sp>
      <p:sp>
        <p:nvSpPr>
          <p:cNvPr id="10" name="TextBox 9">
            <a:extLst>
              <a:ext uri="{FF2B5EF4-FFF2-40B4-BE49-F238E27FC236}">
                <a16:creationId xmlns:a16="http://schemas.microsoft.com/office/drawing/2014/main" id="{17ADC242-418B-3810-B3C1-27EEDF96577F}"/>
              </a:ext>
            </a:extLst>
          </p:cNvPr>
          <p:cNvSpPr txBox="1"/>
          <p:nvPr/>
        </p:nvSpPr>
        <p:spPr>
          <a:xfrm rot="19673898">
            <a:off x="3714326" y="1472755"/>
            <a:ext cx="2281945" cy="523220"/>
          </a:xfrm>
          <a:prstGeom prst="rect">
            <a:avLst/>
          </a:prstGeom>
          <a:noFill/>
        </p:spPr>
        <p:txBody>
          <a:bodyPr wrap="none" rtlCol="0">
            <a:spAutoFit/>
          </a:bodyPr>
          <a:lstStyle/>
          <a:p>
            <a:r>
              <a:rPr lang="en-US" sz="2800" b="1" dirty="0">
                <a:solidFill>
                  <a:schemeClr val="accent4"/>
                </a:solidFill>
              </a:rPr>
              <a:t>method name</a:t>
            </a:r>
          </a:p>
        </p:txBody>
      </p:sp>
      <p:grpSp>
        <p:nvGrpSpPr>
          <p:cNvPr id="11" name="Group 10">
            <a:extLst>
              <a:ext uri="{FF2B5EF4-FFF2-40B4-BE49-F238E27FC236}">
                <a16:creationId xmlns:a16="http://schemas.microsoft.com/office/drawing/2014/main" id="{9F3A55C4-8326-7278-F97C-4AF1B044B77E}"/>
              </a:ext>
            </a:extLst>
          </p:cNvPr>
          <p:cNvGrpSpPr/>
          <p:nvPr/>
        </p:nvGrpSpPr>
        <p:grpSpPr>
          <a:xfrm>
            <a:off x="4592772" y="1364162"/>
            <a:ext cx="3285578" cy="1137050"/>
            <a:chOff x="4559114" y="2247102"/>
            <a:chExt cx="3451894" cy="1137050"/>
          </a:xfrm>
        </p:grpSpPr>
        <p:sp>
          <p:nvSpPr>
            <p:cNvPr id="12" name="TextBox 11">
              <a:extLst>
                <a:ext uri="{FF2B5EF4-FFF2-40B4-BE49-F238E27FC236}">
                  <a16:creationId xmlns:a16="http://schemas.microsoft.com/office/drawing/2014/main" id="{03D22B0E-B2EA-345A-0BAD-E2059A0C064C}"/>
                </a:ext>
              </a:extLst>
            </p:cNvPr>
            <p:cNvSpPr txBox="1"/>
            <p:nvPr/>
          </p:nvSpPr>
          <p:spPr>
            <a:xfrm rot="19673898">
              <a:off x="5780665" y="2247102"/>
              <a:ext cx="1889384" cy="523220"/>
            </a:xfrm>
            <a:prstGeom prst="rect">
              <a:avLst/>
            </a:prstGeom>
            <a:noFill/>
          </p:spPr>
          <p:txBody>
            <a:bodyPr wrap="none" rtlCol="0">
              <a:spAutoFit/>
            </a:bodyPr>
            <a:lstStyle/>
            <a:p>
              <a:r>
                <a:rPr lang="en-US" sz="2800" b="1" dirty="0">
                  <a:solidFill>
                    <a:schemeClr val="accent6">
                      <a:lumMod val="75000"/>
                    </a:schemeClr>
                  </a:solidFill>
                </a:rPr>
                <a:t>parameters</a:t>
              </a:r>
            </a:p>
          </p:txBody>
        </p:sp>
        <p:sp>
          <p:nvSpPr>
            <p:cNvPr id="13" name="Right Brace 12">
              <a:extLst>
                <a:ext uri="{FF2B5EF4-FFF2-40B4-BE49-F238E27FC236}">
                  <a16:creationId xmlns:a16="http://schemas.microsoft.com/office/drawing/2014/main" id="{558A879D-8371-802A-A61B-54FB2D250B85}"/>
                </a:ext>
              </a:extLst>
            </p:cNvPr>
            <p:cNvSpPr/>
            <p:nvPr/>
          </p:nvSpPr>
          <p:spPr>
            <a:xfrm rot="16200000">
              <a:off x="6133265" y="1506409"/>
              <a:ext cx="303592" cy="3451894"/>
            </a:xfrm>
            <a:prstGeom prst="rightBrace">
              <a:avLst>
                <a:gd name="adj1" fmla="val 8333"/>
                <a:gd name="adj2" fmla="val 49686"/>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4" name="TextBox 13">
            <a:extLst>
              <a:ext uri="{FF2B5EF4-FFF2-40B4-BE49-F238E27FC236}">
                <a16:creationId xmlns:a16="http://schemas.microsoft.com/office/drawing/2014/main" id="{F757EC64-97DA-7AF5-7D0B-7A1220B5888A}"/>
              </a:ext>
            </a:extLst>
          </p:cNvPr>
          <p:cNvSpPr txBox="1"/>
          <p:nvPr/>
        </p:nvSpPr>
        <p:spPr>
          <a:xfrm rot="1944675">
            <a:off x="1757197" y="3883647"/>
            <a:ext cx="2726928" cy="523220"/>
          </a:xfrm>
          <a:prstGeom prst="rect">
            <a:avLst/>
          </a:prstGeom>
          <a:noFill/>
        </p:spPr>
        <p:txBody>
          <a:bodyPr wrap="none" rtlCol="0">
            <a:spAutoFit/>
          </a:bodyPr>
          <a:lstStyle/>
          <a:p>
            <a:r>
              <a:rPr lang="en-US" sz="2800" b="1" dirty="0">
                <a:solidFill>
                  <a:schemeClr val="tx2">
                    <a:lumMod val="60000"/>
                    <a:lumOff val="40000"/>
                  </a:schemeClr>
                </a:solidFill>
              </a:rPr>
              <a:t>return statement</a:t>
            </a:r>
          </a:p>
        </p:txBody>
      </p:sp>
      <p:pic>
        <p:nvPicPr>
          <p:cNvPr id="5" name="Picture 4">
            <a:extLst>
              <a:ext uri="{FF2B5EF4-FFF2-40B4-BE49-F238E27FC236}">
                <a16:creationId xmlns:a16="http://schemas.microsoft.com/office/drawing/2014/main" id="{B578798A-20FE-D30D-3B81-D34C21639450}"/>
              </a:ext>
            </a:extLst>
          </p:cNvPr>
          <p:cNvPicPr>
            <a:picLocks noChangeAspect="1"/>
          </p:cNvPicPr>
          <p:nvPr/>
        </p:nvPicPr>
        <p:blipFill>
          <a:blip r:embed="rId2"/>
          <a:stretch>
            <a:fillRect/>
          </a:stretch>
        </p:blipFill>
        <p:spPr>
          <a:xfrm>
            <a:off x="683852" y="221188"/>
            <a:ext cx="7681027" cy="4680118"/>
          </a:xfrm>
          <a:prstGeom prst="rect">
            <a:avLst/>
          </a:prstGeom>
        </p:spPr>
      </p:pic>
    </p:spTree>
    <p:extLst>
      <p:ext uri="{BB962C8B-B14F-4D97-AF65-F5344CB8AC3E}">
        <p14:creationId xmlns:p14="http://schemas.microsoft.com/office/powerpoint/2010/main" val="200583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D05EE-1F72-2740-5D89-AB22A7210BF1}"/>
              </a:ext>
            </a:extLst>
          </p:cNvPr>
          <p:cNvSpPr>
            <a:spLocks noGrp="1"/>
          </p:cNvSpPr>
          <p:nvPr>
            <p:ph type="title"/>
          </p:nvPr>
        </p:nvSpPr>
        <p:spPr/>
        <p:txBody>
          <a:bodyPr/>
          <a:lstStyle/>
          <a:p>
            <a:r>
              <a:rPr lang="en-ES" dirty="0"/>
              <a:t>Things Java doesn’t care about… but we might</a:t>
            </a:r>
          </a:p>
        </p:txBody>
      </p:sp>
      <p:pic>
        <p:nvPicPr>
          <p:cNvPr id="10" name="Picture 9">
            <a:extLst>
              <a:ext uri="{FF2B5EF4-FFF2-40B4-BE49-F238E27FC236}">
                <a16:creationId xmlns:a16="http://schemas.microsoft.com/office/drawing/2014/main" id="{B75D5FB2-45FD-D6C6-CF29-D4C543C0988F}"/>
              </a:ext>
            </a:extLst>
          </p:cNvPr>
          <p:cNvPicPr>
            <a:picLocks noChangeAspect="1"/>
          </p:cNvPicPr>
          <p:nvPr/>
        </p:nvPicPr>
        <p:blipFill>
          <a:blip r:embed="rId2"/>
          <a:stretch>
            <a:fillRect/>
          </a:stretch>
        </p:blipFill>
        <p:spPr>
          <a:xfrm>
            <a:off x="166639" y="820058"/>
            <a:ext cx="4644897" cy="2830177"/>
          </a:xfrm>
          <a:prstGeom prst="rect">
            <a:avLst/>
          </a:prstGeom>
        </p:spPr>
      </p:pic>
      <p:pic>
        <p:nvPicPr>
          <p:cNvPr id="11" name="Picture 10">
            <a:extLst>
              <a:ext uri="{FF2B5EF4-FFF2-40B4-BE49-F238E27FC236}">
                <a16:creationId xmlns:a16="http://schemas.microsoft.com/office/drawing/2014/main" id="{FB2703C6-ED50-895B-4783-256E688821E3}"/>
              </a:ext>
            </a:extLst>
          </p:cNvPr>
          <p:cNvPicPr>
            <a:picLocks noChangeAspect="1"/>
          </p:cNvPicPr>
          <p:nvPr/>
        </p:nvPicPr>
        <p:blipFill>
          <a:blip r:embed="rId3"/>
          <a:stretch>
            <a:fillRect/>
          </a:stretch>
        </p:blipFill>
        <p:spPr>
          <a:xfrm>
            <a:off x="3654795" y="2316895"/>
            <a:ext cx="5352808" cy="2793051"/>
          </a:xfrm>
          <a:prstGeom prst="rect">
            <a:avLst/>
          </a:prstGeom>
        </p:spPr>
      </p:pic>
      <p:sp>
        <p:nvSpPr>
          <p:cNvPr id="14" name="TextBox 13">
            <a:extLst>
              <a:ext uri="{FF2B5EF4-FFF2-40B4-BE49-F238E27FC236}">
                <a16:creationId xmlns:a16="http://schemas.microsoft.com/office/drawing/2014/main" id="{2F88C99C-F436-8969-80F7-A014516B3C1E}"/>
              </a:ext>
            </a:extLst>
          </p:cNvPr>
          <p:cNvSpPr txBox="1"/>
          <p:nvPr/>
        </p:nvSpPr>
        <p:spPr>
          <a:xfrm>
            <a:off x="5898503" y="829300"/>
            <a:ext cx="3079839" cy="1508105"/>
          </a:xfrm>
          <a:prstGeom prst="rect">
            <a:avLst/>
          </a:prstGeom>
          <a:noFill/>
        </p:spPr>
        <p:txBody>
          <a:bodyPr wrap="none" rtlCol="0">
            <a:spAutoFit/>
          </a:bodyPr>
          <a:lstStyle/>
          <a:p>
            <a:pPr marL="457200" indent="-457200">
              <a:buFont typeface="+mj-lt"/>
              <a:buAutoNum type="arabicPeriod"/>
            </a:pPr>
            <a:r>
              <a:rPr lang="en-US" sz="2400" dirty="0"/>
              <a:t>Method name</a:t>
            </a:r>
          </a:p>
          <a:p>
            <a:pPr marL="457200" indent="-457200">
              <a:buFont typeface="+mj-lt"/>
              <a:buAutoNum type="arabicPeriod"/>
            </a:pPr>
            <a:r>
              <a:rPr lang="en-US" sz="2400" dirty="0"/>
              <a:t>Parameter names</a:t>
            </a:r>
          </a:p>
          <a:p>
            <a:pPr marL="457200" indent="-457200">
              <a:buFont typeface="+mj-lt"/>
              <a:buAutoNum type="arabicPeriod"/>
            </a:pPr>
            <a:r>
              <a:rPr lang="en-US" sz="2400" dirty="0"/>
              <a:t>Variable names</a:t>
            </a:r>
          </a:p>
          <a:p>
            <a:r>
              <a:rPr lang="is-IS" sz="2000" dirty="0"/>
              <a:t>… </a:t>
            </a:r>
            <a:r>
              <a:rPr lang="en-US" sz="2000" dirty="0"/>
              <a:t>as long as they match up!</a:t>
            </a:r>
          </a:p>
        </p:txBody>
      </p:sp>
      <p:sp>
        <p:nvSpPr>
          <p:cNvPr id="15" name="Slide Number Placeholder 2">
            <a:extLst>
              <a:ext uri="{FF2B5EF4-FFF2-40B4-BE49-F238E27FC236}">
                <a16:creationId xmlns:a16="http://schemas.microsoft.com/office/drawing/2014/main" id="{E335C0D2-73A5-E83A-55A2-A15CE793B83B}"/>
              </a:ext>
            </a:extLst>
          </p:cNvPr>
          <p:cNvSpPr>
            <a:spLocks noGrp="1"/>
          </p:cNvSpPr>
          <p:nvPr>
            <p:ph type="sldNum" sz="quarter" idx="12"/>
          </p:nvPr>
        </p:nvSpPr>
        <p:spPr>
          <a:xfrm>
            <a:off x="6553200" y="6356350"/>
            <a:ext cx="2133600" cy="365125"/>
          </a:xfrm>
        </p:spPr>
        <p:txBody>
          <a:bodyPr/>
          <a:lstStyle/>
          <a:p>
            <a:fld id="{29412FDC-4AA9-2F40-AB1C-1256DD622DE0}" type="slidenum">
              <a:rPr lang="en-US" smtClean="0"/>
              <a:pPr/>
              <a:t>28</a:t>
            </a:fld>
            <a:endParaRPr lang="en-US"/>
          </a:p>
        </p:txBody>
      </p:sp>
      <p:cxnSp>
        <p:nvCxnSpPr>
          <p:cNvPr id="17" name="Curved Connector 16">
            <a:extLst>
              <a:ext uri="{FF2B5EF4-FFF2-40B4-BE49-F238E27FC236}">
                <a16:creationId xmlns:a16="http://schemas.microsoft.com/office/drawing/2014/main" id="{1FD5282D-8E8A-FFA5-B40B-91F615D025F5}"/>
              </a:ext>
            </a:extLst>
          </p:cNvPr>
          <p:cNvCxnSpPr>
            <a:cxnSpLocks/>
          </p:cNvCxnSpPr>
          <p:nvPr/>
        </p:nvCxnSpPr>
        <p:spPr>
          <a:xfrm>
            <a:off x="2489087" y="2758698"/>
            <a:ext cx="3409416" cy="1400900"/>
          </a:xfrm>
          <a:prstGeom prst="curvedConnector3">
            <a:avLst>
              <a:gd name="adj1" fmla="val 10045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urved Connector 20">
            <a:extLst>
              <a:ext uri="{FF2B5EF4-FFF2-40B4-BE49-F238E27FC236}">
                <a16:creationId xmlns:a16="http://schemas.microsoft.com/office/drawing/2014/main" id="{B10558D6-FFC3-ABF4-82B3-09259C92DAB6}"/>
              </a:ext>
            </a:extLst>
          </p:cNvPr>
          <p:cNvCxnSpPr>
            <a:cxnSpLocks/>
          </p:cNvCxnSpPr>
          <p:nvPr/>
        </p:nvCxnSpPr>
        <p:spPr>
          <a:xfrm>
            <a:off x="1635043" y="3371078"/>
            <a:ext cx="3409416" cy="1400900"/>
          </a:xfrm>
          <a:prstGeom prst="curvedConnector3">
            <a:avLst>
              <a:gd name="adj1" fmla="val -2276"/>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7959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80146-7FB3-A433-3B6A-F25A1839AF1A}"/>
              </a:ext>
            </a:extLst>
          </p:cNvPr>
          <p:cNvSpPr>
            <a:spLocks noGrp="1"/>
          </p:cNvSpPr>
          <p:nvPr>
            <p:ph type="title"/>
          </p:nvPr>
        </p:nvSpPr>
        <p:spPr/>
        <p:txBody>
          <a:bodyPr/>
          <a:lstStyle/>
          <a:p>
            <a:r>
              <a:rPr lang="en-ES" dirty="0"/>
              <a:t>More things Java does not care about</a:t>
            </a:r>
          </a:p>
        </p:txBody>
      </p:sp>
      <p:pic>
        <p:nvPicPr>
          <p:cNvPr id="4" name="Picture 3">
            <a:extLst>
              <a:ext uri="{FF2B5EF4-FFF2-40B4-BE49-F238E27FC236}">
                <a16:creationId xmlns:a16="http://schemas.microsoft.com/office/drawing/2014/main" id="{3491E2B6-F7B2-79F7-D424-5639F02DA5B2}"/>
              </a:ext>
            </a:extLst>
          </p:cNvPr>
          <p:cNvPicPr>
            <a:picLocks noChangeAspect="1"/>
          </p:cNvPicPr>
          <p:nvPr/>
        </p:nvPicPr>
        <p:blipFill>
          <a:blip r:embed="rId2"/>
          <a:stretch>
            <a:fillRect/>
          </a:stretch>
        </p:blipFill>
        <p:spPr>
          <a:xfrm>
            <a:off x="360000" y="877695"/>
            <a:ext cx="4430367" cy="2698100"/>
          </a:xfrm>
          <a:prstGeom prst="rect">
            <a:avLst/>
          </a:prstGeom>
        </p:spPr>
      </p:pic>
      <p:pic>
        <p:nvPicPr>
          <p:cNvPr id="5" name="Picture 4">
            <a:extLst>
              <a:ext uri="{FF2B5EF4-FFF2-40B4-BE49-F238E27FC236}">
                <a16:creationId xmlns:a16="http://schemas.microsoft.com/office/drawing/2014/main" id="{36647FD0-16CE-7F0A-7B96-A4ECEDBBC059}"/>
              </a:ext>
            </a:extLst>
          </p:cNvPr>
          <p:cNvPicPr>
            <a:picLocks noChangeAspect="1"/>
          </p:cNvPicPr>
          <p:nvPr/>
        </p:nvPicPr>
        <p:blipFill>
          <a:blip r:embed="rId3"/>
          <a:stretch>
            <a:fillRect/>
          </a:stretch>
        </p:blipFill>
        <p:spPr>
          <a:xfrm>
            <a:off x="4572000" y="1942662"/>
            <a:ext cx="4430367" cy="2683180"/>
          </a:xfrm>
          <a:prstGeom prst="rect">
            <a:avLst/>
          </a:prstGeom>
        </p:spPr>
      </p:pic>
      <p:cxnSp>
        <p:nvCxnSpPr>
          <p:cNvPr id="6" name="Curved Connector 5">
            <a:extLst>
              <a:ext uri="{FF2B5EF4-FFF2-40B4-BE49-F238E27FC236}">
                <a16:creationId xmlns:a16="http://schemas.microsoft.com/office/drawing/2014/main" id="{2EC3CBD3-E0C0-861C-C15D-8F8EBB225B46}"/>
              </a:ext>
            </a:extLst>
          </p:cNvPr>
          <p:cNvCxnSpPr>
            <a:cxnSpLocks/>
          </p:cNvCxnSpPr>
          <p:nvPr/>
        </p:nvCxnSpPr>
        <p:spPr>
          <a:xfrm>
            <a:off x="2241426" y="1803708"/>
            <a:ext cx="2822361" cy="177208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Curved Connector 6">
            <a:extLst>
              <a:ext uri="{FF2B5EF4-FFF2-40B4-BE49-F238E27FC236}">
                <a16:creationId xmlns:a16="http://schemas.microsoft.com/office/drawing/2014/main" id="{30834941-34B7-5723-574E-FC5C24B722EB}"/>
              </a:ext>
            </a:extLst>
          </p:cNvPr>
          <p:cNvCxnSpPr>
            <a:cxnSpLocks/>
          </p:cNvCxnSpPr>
          <p:nvPr/>
        </p:nvCxnSpPr>
        <p:spPr>
          <a:xfrm flipV="1">
            <a:off x="2241426" y="2571750"/>
            <a:ext cx="2548941" cy="554832"/>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880C671B-A3DF-8443-7BD7-6BB5BB59CF9E}"/>
              </a:ext>
            </a:extLst>
          </p:cNvPr>
          <p:cNvSpPr txBox="1"/>
          <p:nvPr/>
        </p:nvSpPr>
        <p:spPr>
          <a:xfrm>
            <a:off x="6069648" y="879036"/>
            <a:ext cx="2403222" cy="461665"/>
          </a:xfrm>
          <a:prstGeom prst="rect">
            <a:avLst/>
          </a:prstGeom>
          <a:noFill/>
        </p:spPr>
        <p:txBody>
          <a:bodyPr wrap="none" rtlCol="0">
            <a:spAutoFit/>
          </a:bodyPr>
          <a:lstStyle/>
          <a:p>
            <a:pPr marL="457200" indent="-457200">
              <a:buFont typeface="+mj-lt"/>
              <a:buAutoNum type="arabicPeriod" startAt="4"/>
            </a:pPr>
            <a:r>
              <a:rPr lang="en-US" sz="2400" dirty="0"/>
              <a:t>Method order</a:t>
            </a:r>
          </a:p>
        </p:txBody>
      </p:sp>
    </p:spTree>
    <p:extLst>
      <p:ext uri="{BB962C8B-B14F-4D97-AF65-F5344CB8AC3E}">
        <p14:creationId xmlns:p14="http://schemas.microsoft.com/office/powerpoint/2010/main" val="2868345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and Values</a:t>
            </a:r>
          </a:p>
        </p:txBody>
      </p:sp>
      <p:sp>
        <p:nvSpPr>
          <p:cNvPr id="3" name="Content Placeholder 2"/>
          <p:cNvSpPr>
            <a:spLocks noGrp="1"/>
          </p:cNvSpPr>
          <p:nvPr>
            <p:ph idx="1"/>
          </p:nvPr>
        </p:nvSpPr>
        <p:spPr/>
        <p:txBody>
          <a:bodyPr/>
          <a:lstStyle/>
          <a:p>
            <a:r>
              <a:rPr lang="en-US" dirty="0"/>
              <a:t>A </a:t>
            </a:r>
            <a:r>
              <a:rPr lang="en-US" b="1" dirty="0"/>
              <a:t>variable</a:t>
            </a:r>
            <a:r>
              <a:rPr lang="en-US" dirty="0"/>
              <a:t> is a place in memory that we can reference</a:t>
            </a:r>
          </a:p>
          <a:p>
            <a:endParaRPr lang="en-US" dirty="0"/>
          </a:p>
          <a:p>
            <a:r>
              <a:rPr lang="en-US" dirty="0"/>
              <a:t>A </a:t>
            </a:r>
            <a:r>
              <a:rPr lang="en-US" b="1" dirty="0"/>
              <a:t>value</a:t>
            </a:r>
            <a:r>
              <a:rPr lang="en-US" dirty="0"/>
              <a:t> is what a variable can hold</a:t>
            </a:r>
          </a:p>
          <a:p>
            <a:endParaRPr lang="en-US" dirty="0"/>
          </a:p>
          <a:p>
            <a:pPr marL="0" indent="0">
              <a:buNone/>
            </a:pPr>
            <a:r>
              <a:rPr lang="en-US" dirty="0">
                <a:latin typeface="Consolas" panose="020B0609020204030204" pitchFamily="49" charset="0"/>
              </a:rPr>
              <a:t>		</a:t>
            </a:r>
          </a:p>
          <a:p>
            <a:pPr marL="0" indent="0">
              <a:buNone/>
            </a:pP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x = 3;</a:t>
            </a:r>
          </a:p>
        </p:txBody>
      </p:sp>
      <p:sp>
        <p:nvSpPr>
          <p:cNvPr id="6" name="Rectangular Callout 5"/>
          <p:cNvSpPr/>
          <p:nvPr/>
        </p:nvSpPr>
        <p:spPr>
          <a:xfrm>
            <a:off x="2926817" y="3344315"/>
            <a:ext cx="1013921" cy="552306"/>
          </a:xfrm>
          <a:prstGeom prst="wedge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Variable</a:t>
            </a:r>
            <a:endParaRPr lang="en-US" dirty="0"/>
          </a:p>
        </p:txBody>
      </p:sp>
      <p:sp>
        <p:nvSpPr>
          <p:cNvPr id="7" name="Rectangular Callout 6"/>
          <p:cNvSpPr/>
          <p:nvPr/>
        </p:nvSpPr>
        <p:spPr>
          <a:xfrm>
            <a:off x="4069928" y="3344315"/>
            <a:ext cx="1013921" cy="552306"/>
          </a:xfrm>
          <a:prstGeom prst="wedgeRectCallout">
            <a:avLst>
              <a:gd name="adj1" fmla="val -40976"/>
              <a:gd name="adj2" fmla="val 73425"/>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Value</a:t>
            </a:r>
          </a:p>
        </p:txBody>
      </p:sp>
      <p:sp>
        <p:nvSpPr>
          <p:cNvPr id="9" name="Rectangular Callout 8"/>
          <p:cNvSpPr/>
          <p:nvPr/>
        </p:nvSpPr>
        <p:spPr>
          <a:xfrm>
            <a:off x="1510348" y="3344315"/>
            <a:ext cx="1186436" cy="552306"/>
          </a:xfrm>
          <a:prstGeom prst="wedgeRectCallout">
            <a:avLst>
              <a:gd name="adj1" fmla="val 26505"/>
              <a:gd name="adj2" fmla="val 67542"/>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Data Type</a:t>
            </a:r>
          </a:p>
        </p:txBody>
      </p:sp>
      <p:pic>
        <p:nvPicPr>
          <p:cNvPr id="1028" name="Picture 4" descr="Explain Ram Memory Online, 53% OFF | www.ingeniovirtual.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8525" y="1403350"/>
            <a:ext cx="1941891" cy="10731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ular Callout 10"/>
          <p:cNvSpPr/>
          <p:nvPr/>
        </p:nvSpPr>
        <p:spPr>
          <a:xfrm>
            <a:off x="3198827" y="4400167"/>
            <a:ext cx="2033573" cy="552306"/>
          </a:xfrm>
          <a:prstGeom prst="wedgeRectCallout">
            <a:avLst>
              <a:gd name="adj1" fmla="val -31480"/>
              <a:gd name="adj2" fmla="val -73168"/>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Assignment operator</a:t>
            </a:r>
          </a:p>
        </p:txBody>
      </p:sp>
    </p:spTree>
    <p:extLst>
      <p:ext uri="{BB962C8B-B14F-4D97-AF65-F5344CB8AC3E}">
        <p14:creationId xmlns:p14="http://schemas.microsoft.com/office/powerpoint/2010/main" val="3886212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a:t>
            </a:r>
            <a:r>
              <a:rPr lang="en-NL" dirty="0"/>
              <a:t>–</a:t>
            </a:r>
            <a:r>
              <a:rPr lang="en-US" dirty="0"/>
              <a:t> Return Statement</a:t>
            </a:r>
          </a:p>
        </p:txBody>
      </p:sp>
      <p:sp>
        <p:nvSpPr>
          <p:cNvPr id="3" name="Content Placeholder 2"/>
          <p:cNvSpPr>
            <a:spLocks noGrp="1"/>
          </p:cNvSpPr>
          <p:nvPr>
            <p:ph idx="1"/>
          </p:nvPr>
        </p:nvSpPr>
        <p:spPr/>
        <p:txBody>
          <a:bodyPr/>
          <a:lstStyle/>
          <a:p>
            <a:r>
              <a:rPr lang="en-US" sz="2000" b="1" dirty="0"/>
              <a:t>return</a:t>
            </a:r>
            <a:r>
              <a:rPr lang="en-US" sz="2000" dirty="0"/>
              <a:t> &lt;</a:t>
            </a:r>
            <a:r>
              <a:rPr lang="en-US" sz="2000" dirty="0" err="1"/>
              <a:t>result_expression</a:t>
            </a:r>
            <a:r>
              <a:rPr lang="en-US" sz="2000" dirty="0"/>
              <a:t>&gt;;</a:t>
            </a:r>
          </a:p>
          <a:p>
            <a:endParaRPr lang="en-US" sz="2000" dirty="0"/>
          </a:p>
          <a:p>
            <a:r>
              <a:rPr lang="en-US" sz="2000" b="1" dirty="0"/>
              <a:t>Ends</a:t>
            </a:r>
            <a:r>
              <a:rPr lang="en-US" sz="2000" dirty="0"/>
              <a:t> </a:t>
            </a:r>
            <a:r>
              <a:rPr lang="en-US" sz="2000" b="1" dirty="0"/>
              <a:t>the execution </a:t>
            </a:r>
            <a:r>
              <a:rPr lang="en-US" sz="2000" dirty="0"/>
              <a:t>of the method and </a:t>
            </a:r>
            <a:r>
              <a:rPr lang="en-US" sz="2000" b="1" dirty="0"/>
              <a:t>returns a value</a:t>
            </a:r>
            <a:endParaRPr lang="en-US" sz="2000" dirty="0"/>
          </a:p>
          <a:p>
            <a:r>
              <a:rPr lang="en-US" sz="2000" b="1" dirty="0"/>
              <a:t>Expression</a:t>
            </a:r>
            <a:r>
              <a:rPr lang="en-US" sz="2000" dirty="0"/>
              <a:t> type must match </a:t>
            </a:r>
            <a:r>
              <a:rPr lang="en-US" sz="2000" b="1" dirty="0"/>
              <a:t>return type </a:t>
            </a:r>
            <a:r>
              <a:rPr lang="en-US" sz="2000" dirty="0"/>
              <a:t>of method </a:t>
            </a:r>
          </a:p>
          <a:p>
            <a:r>
              <a:rPr lang="en-US" sz="2000" dirty="0"/>
              <a:t>Mostly (only) occurs as last statement (compiler will complain if it does not)</a:t>
            </a:r>
          </a:p>
          <a:p>
            <a:endParaRPr lang="en-US" sz="2000" dirty="0"/>
          </a:p>
          <a:p>
            <a:r>
              <a:rPr lang="en-US" sz="2000" dirty="0"/>
              <a:t>Special case: return type “void”</a:t>
            </a:r>
          </a:p>
          <a:p>
            <a:pPr lvl="1"/>
            <a:r>
              <a:rPr lang="en-US" sz="1600" dirty="0"/>
              <a:t>meaning: no return type</a:t>
            </a:r>
          </a:p>
          <a:p>
            <a:pPr lvl="1"/>
            <a:r>
              <a:rPr lang="en-US" sz="1600" dirty="0"/>
              <a:t>consequence: no return statement</a:t>
            </a:r>
          </a:p>
          <a:p>
            <a:pPr lvl="1"/>
            <a:r>
              <a:rPr lang="en-US" sz="1600" dirty="0"/>
              <a:t>can still use “return;” to end method execution; often considered bad form</a:t>
            </a:r>
          </a:p>
          <a:p>
            <a:endParaRPr lang="en-US" sz="2000" dirty="0"/>
          </a:p>
        </p:txBody>
      </p:sp>
    </p:spTree>
    <p:extLst>
      <p:ext uri="{BB962C8B-B14F-4D97-AF65-F5344CB8AC3E}">
        <p14:creationId xmlns:p14="http://schemas.microsoft.com/office/powerpoint/2010/main" val="1545148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E1F1-0F60-2E12-6EF2-075ED924CDE0}"/>
              </a:ext>
            </a:extLst>
          </p:cNvPr>
          <p:cNvSpPr>
            <a:spLocks noGrp="1"/>
          </p:cNvSpPr>
          <p:nvPr>
            <p:ph type="title"/>
          </p:nvPr>
        </p:nvSpPr>
        <p:spPr/>
        <p:txBody>
          <a:bodyPr/>
          <a:lstStyle/>
          <a:p>
            <a:r>
              <a:rPr lang="en-ES" dirty="0"/>
              <a:t>Method – Parameters</a:t>
            </a:r>
          </a:p>
        </p:txBody>
      </p:sp>
      <p:sp>
        <p:nvSpPr>
          <p:cNvPr id="4" name="Content Placeholder 2">
            <a:extLst>
              <a:ext uri="{FF2B5EF4-FFF2-40B4-BE49-F238E27FC236}">
                <a16:creationId xmlns:a16="http://schemas.microsoft.com/office/drawing/2014/main" id="{6C3C9516-9087-FB0B-C89A-7A18CC68157E}"/>
              </a:ext>
            </a:extLst>
          </p:cNvPr>
          <p:cNvSpPr>
            <a:spLocks noGrp="1"/>
          </p:cNvSpPr>
          <p:nvPr>
            <p:ph idx="1"/>
          </p:nvPr>
        </p:nvSpPr>
        <p:spPr>
          <a:xfrm>
            <a:off x="457199" y="877695"/>
            <a:ext cx="8229600" cy="4525963"/>
          </a:xfrm>
        </p:spPr>
        <p:txBody>
          <a:bodyPr>
            <a:normAutofit/>
          </a:bodyPr>
          <a:lstStyle/>
          <a:p>
            <a:pPr>
              <a:buNone/>
            </a:pPr>
            <a:r>
              <a:rPr lang="en-US" sz="2400" dirty="0">
                <a:latin typeface="Courier"/>
                <a:cs typeface="Courier"/>
              </a:rPr>
              <a:t>(&lt;type1&gt; &lt;name1&gt;, &lt;type2&gt; &lt;name2&gt;, … )</a:t>
            </a:r>
          </a:p>
          <a:p>
            <a:pPr>
              <a:buNone/>
            </a:pPr>
            <a:endParaRPr lang="en-US" dirty="0"/>
          </a:p>
          <a:p>
            <a:pPr>
              <a:buNone/>
            </a:pPr>
            <a:r>
              <a:rPr lang="en-US" dirty="0"/>
              <a:t>Input the method needs to compute the correct result</a:t>
            </a:r>
          </a:p>
          <a:p>
            <a:r>
              <a:rPr lang="en-US" dirty="0"/>
              <a:t>comma separated list of variables with their type; declared between parentheses</a:t>
            </a:r>
          </a:p>
          <a:p>
            <a:r>
              <a:rPr lang="en-US" dirty="0"/>
              <a:t>list can be empty, brackets are still required</a:t>
            </a:r>
          </a:p>
          <a:p>
            <a:r>
              <a:rPr lang="en-US" dirty="0"/>
              <a:t>lifespan = duration of the method call</a:t>
            </a:r>
          </a:p>
          <a:p>
            <a:endParaRPr lang="en-US" dirty="0">
              <a:latin typeface="Courier"/>
              <a:cs typeface="Courier"/>
            </a:endParaRPr>
          </a:p>
        </p:txBody>
      </p:sp>
      <p:pic>
        <p:nvPicPr>
          <p:cNvPr id="5" name="Picture 4" descr="A close up of a logo&#10;&#10;Description automatically generated">
            <a:extLst>
              <a:ext uri="{FF2B5EF4-FFF2-40B4-BE49-F238E27FC236}">
                <a16:creationId xmlns:a16="http://schemas.microsoft.com/office/drawing/2014/main" id="{745CF800-C796-0343-FDE3-FEFC251C6DB1}"/>
              </a:ext>
            </a:extLst>
          </p:cNvPr>
          <p:cNvPicPr>
            <a:picLocks noChangeAspect="1"/>
          </p:cNvPicPr>
          <p:nvPr/>
        </p:nvPicPr>
        <p:blipFill>
          <a:blip r:embed="rId2"/>
          <a:stretch>
            <a:fillRect/>
          </a:stretch>
        </p:blipFill>
        <p:spPr>
          <a:xfrm>
            <a:off x="7754541" y="790610"/>
            <a:ext cx="932258" cy="824352"/>
          </a:xfrm>
          <a:prstGeom prst="rect">
            <a:avLst/>
          </a:prstGeom>
        </p:spPr>
      </p:pic>
    </p:spTree>
    <p:extLst>
      <p:ext uri="{BB962C8B-B14F-4D97-AF65-F5344CB8AC3E}">
        <p14:creationId xmlns:p14="http://schemas.microsoft.com/office/powerpoint/2010/main" val="358189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061FF-C9D5-CC85-DFEA-D0E5B237DE61}"/>
              </a:ext>
            </a:extLst>
          </p:cNvPr>
          <p:cNvSpPr>
            <a:spLocks noGrp="1"/>
          </p:cNvSpPr>
          <p:nvPr>
            <p:ph type="title"/>
          </p:nvPr>
        </p:nvSpPr>
        <p:spPr/>
        <p:txBody>
          <a:bodyPr/>
          <a:lstStyle/>
          <a:p>
            <a:r>
              <a:rPr lang="en-ES" dirty="0"/>
              <a:t>Overloading</a:t>
            </a:r>
          </a:p>
        </p:txBody>
      </p:sp>
      <p:sp>
        <p:nvSpPr>
          <p:cNvPr id="4" name="Content Placeholder 2">
            <a:extLst>
              <a:ext uri="{FF2B5EF4-FFF2-40B4-BE49-F238E27FC236}">
                <a16:creationId xmlns:a16="http://schemas.microsoft.com/office/drawing/2014/main" id="{C0F33C6E-7CDF-EA4B-DDC4-61E31B0DBDEE}"/>
              </a:ext>
            </a:extLst>
          </p:cNvPr>
          <p:cNvSpPr>
            <a:spLocks noGrp="1"/>
          </p:cNvSpPr>
          <p:nvPr>
            <p:ph idx="1"/>
          </p:nvPr>
        </p:nvSpPr>
        <p:spPr>
          <a:xfrm>
            <a:off x="457200" y="877695"/>
            <a:ext cx="8229600" cy="4525963"/>
          </a:xfrm>
        </p:spPr>
        <p:txBody>
          <a:bodyPr/>
          <a:lstStyle/>
          <a:p>
            <a:pPr>
              <a:buNone/>
            </a:pPr>
            <a:r>
              <a:rPr lang="en-US" sz="2600" dirty="0"/>
              <a:t>In Java, methods are identified by the combination of </a:t>
            </a:r>
            <a:r>
              <a:rPr lang="en-US" sz="2600" dirty="0">
                <a:solidFill>
                  <a:schemeClr val="accent4">
                    <a:lumMod val="75000"/>
                  </a:schemeClr>
                </a:solidFill>
              </a:rPr>
              <a:t>name</a:t>
            </a:r>
            <a:r>
              <a:rPr lang="en-US" sz="2600" dirty="0"/>
              <a:t> and </a:t>
            </a:r>
            <a:r>
              <a:rPr lang="en-US" sz="2600" dirty="0">
                <a:solidFill>
                  <a:schemeClr val="accent5">
                    <a:lumMod val="75000"/>
                  </a:schemeClr>
                </a:solidFill>
              </a:rPr>
              <a:t>parameter types</a:t>
            </a:r>
          </a:p>
          <a:p>
            <a:pPr lvl="5"/>
            <a:endParaRPr lang="en-US" sz="2600" dirty="0"/>
          </a:p>
          <a:p>
            <a:pPr>
              <a:buNone/>
            </a:pPr>
            <a:r>
              <a:rPr lang="en-US" sz="2600" dirty="0"/>
              <a:t>Overloading is defining methods with the same name but </a:t>
            </a:r>
            <a:r>
              <a:rPr lang="en-US" sz="2600" dirty="0">
                <a:solidFill>
                  <a:schemeClr val="accent3">
                    <a:lumMod val="75000"/>
                  </a:schemeClr>
                </a:solidFill>
              </a:rPr>
              <a:t>different parameter counts or types</a:t>
            </a:r>
          </a:p>
        </p:txBody>
      </p:sp>
      <p:pic>
        <p:nvPicPr>
          <p:cNvPr id="5" name="Picture 4">
            <a:extLst>
              <a:ext uri="{FF2B5EF4-FFF2-40B4-BE49-F238E27FC236}">
                <a16:creationId xmlns:a16="http://schemas.microsoft.com/office/drawing/2014/main" id="{E8CD66DF-0860-7CD1-EB9C-258D38120F7B}"/>
              </a:ext>
            </a:extLst>
          </p:cNvPr>
          <p:cNvPicPr>
            <a:picLocks noChangeAspect="1"/>
          </p:cNvPicPr>
          <p:nvPr/>
        </p:nvPicPr>
        <p:blipFill>
          <a:blip r:embed="rId2"/>
          <a:stretch>
            <a:fillRect/>
          </a:stretch>
        </p:blipFill>
        <p:spPr>
          <a:xfrm>
            <a:off x="1695127" y="2993657"/>
            <a:ext cx="5753746" cy="1713405"/>
          </a:xfrm>
          <a:prstGeom prst="rect">
            <a:avLst/>
          </a:prstGeom>
        </p:spPr>
      </p:pic>
    </p:spTree>
    <p:extLst>
      <p:ext uri="{BB962C8B-B14F-4D97-AF65-F5344CB8AC3E}">
        <p14:creationId xmlns:p14="http://schemas.microsoft.com/office/powerpoint/2010/main" val="601402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7677-1C81-7181-EA90-BDD3C8E8CD15}"/>
              </a:ext>
            </a:extLst>
          </p:cNvPr>
          <p:cNvSpPr>
            <a:spLocks noGrp="1"/>
          </p:cNvSpPr>
          <p:nvPr>
            <p:ph type="title"/>
          </p:nvPr>
        </p:nvSpPr>
        <p:spPr/>
        <p:txBody>
          <a:bodyPr/>
          <a:lstStyle/>
          <a:p>
            <a:r>
              <a:rPr lang="en-ES" dirty="0"/>
              <a:t>Overloading (2)</a:t>
            </a:r>
          </a:p>
        </p:txBody>
      </p:sp>
      <p:sp>
        <p:nvSpPr>
          <p:cNvPr id="4" name="Content Placeholder 2">
            <a:extLst>
              <a:ext uri="{FF2B5EF4-FFF2-40B4-BE49-F238E27FC236}">
                <a16:creationId xmlns:a16="http://schemas.microsoft.com/office/drawing/2014/main" id="{670671DF-D85D-6FA7-68DB-D102AD3C82AD}"/>
              </a:ext>
            </a:extLst>
          </p:cNvPr>
          <p:cNvSpPr>
            <a:spLocks noGrp="1"/>
          </p:cNvSpPr>
          <p:nvPr>
            <p:ph idx="1"/>
          </p:nvPr>
        </p:nvSpPr>
        <p:spPr>
          <a:xfrm>
            <a:off x="457199" y="877695"/>
            <a:ext cx="8229600" cy="4525963"/>
          </a:xfrm>
        </p:spPr>
        <p:txBody>
          <a:bodyPr/>
          <a:lstStyle/>
          <a:p>
            <a:pPr>
              <a:buNone/>
            </a:pPr>
            <a:r>
              <a:rPr lang="en-US" dirty="0"/>
              <a:t>The return type of a method is </a:t>
            </a:r>
            <a:r>
              <a:rPr lang="en-US" dirty="0">
                <a:solidFill>
                  <a:schemeClr val="accent2">
                    <a:lumMod val="75000"/>
                  </a:schemeClr>
                </a:solidFill>
              </a:rPr>
              <a:t>NOT </a:t>
            </a:r>
            <a:r>
              <a:rPr lang="en-US" dirty="0"/>
              <a:t>part of its identity!!</a:t>
            </a:r>
          </a:p>
        </p:txBody>
      </p:sp>
      <p:pic>
        <p:nvPicPr>
          <p:cNvPr id="5" name="Picture 4" descr="Screen shot 2011-08-25 at 14.27.05.png">
            <a:extLst>
              <a:ext uri="{FF2B5EF4-FFF2-40B4-BE49-F238E27FC236}">
                <a16:creationId xmlns:a16="http://schemas.microsoft.com/office/drawing/2014/main" id="{309523A0-083C-1F9B-0719-DB64065A6B4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13780" y="2119864"/>
            <a:ext cx="8188529" cy="2314397"/>
          </a:xfrm>
          <a:prstGeom prst="rect">
            <a:avLst/>
          </a:prstGeom>
        </p:spPr>
      </p:pic>
      <p:sp>
        <p:nvSpPr>
          <p:cNvPr id="6" name="TextBox 5">
            <a:extLst>
              <a:ext uri="{FF2B5EF4-FFF2-40B4-BE49-F238E27FC236}">
                <a16:creationId xmlns:a16="http://schemas.microsoft.com/office/drawing/2014/main" id="{C02BE08F-84D7-3E3C-9C56-6F7553DFF871}"/>
              </a:ext>
            </a:extLst>
          </p:cNvPr>
          <p:cNvSpPr txBox="1"/>
          <p:nvPr/>
        </p:nvSpPr>
        <p:spPr>
          <a:xfrm>
            <a:off x="3723273" y="4434261"/>
            <a:ext cx="2946966" cy="523220"/>
          </a:xfrm>
          <a:prstGeom prst="rect">
            <a:avLst/>
          </a:prstGeom>
          <a:noFill/>
        </p:spPr>
        <p:txBody>
          <a:bodyPr wrap="none" rtlCol="0">
            <a:spAutoFit/>
          </a:bodyPr>
          <a:lstStyle/>
          <a:p>
            <a:r>
              <a:rPr lang="en-US" sz="2800" b="1" dirty="0">
                <a:solidFill>
                  <a:srgbClr val="953735"/>
                </a:solidFill>
              </a:rPr>
              <a:t>Compilation Error!</a:t>
            </a:r>
          </a:p>
        </p:txBody>
      </p:sp>
      <p:cxnSp>
        <p:nvCxnSpPr>
          <p:cNvPr id="7" name="Straight Arrow Connector 6">
            <a:extLst>
              <a:ext uri="{FF2B5EF4-FFF2-40B4-BE49-F238E27FC236}">
                <a16:creationId xmlns:a16="http://schemas.microsoft.com/office/drawing/2014/main" id="{E982A61D-B41B-A82D-D6A7-A63877557E99}"/>
              </a:ext>
            </a:extLst>
          </p:cNvPr>
          <p:cNvCxnSpPr/>
          <p:nvPr/>
        </p:nvCxnSpPr>
        <p:spPr>
          <a:xfrm>
            <a:off x="1953904" y="4705650"/>
            <a:ext cx="1530558"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881675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040A9-EF62-1B87-BEAE-6B5C90799530}"/>
              </a:ext>
            </a:extLst>
          </p:cNvPr>
          <p:cNvSpPr>
            <a:spLocks noGrp="1"/>
          </p:cNvSpPr>
          <p:nvPr>
            <p:ph type="title"/>
          </p:nvPr>
        </p:nvSpPr>
        <p:spPr/>
        <p:txBody>
          <a:bodyPr/>
          <a:lstStyle/>
          <a:p>
            <a:r>
              <a:rPr lang="en-ES" dirty="0"/>
              <a:t>Calling a method</a:t>
            </a:r>
          </a:p>
        </p:txBody>
      </p:sp>
      <p:sp>
        <p:nvSpPr>
          <p:cNvPr id="4" name="Content Placeholder 2">
            <a:extLst>
              <a:ext uri="{FF2B5EF4-FFF2-40B4-BE49-F238E27FC236}">
                <a16:creationId xmlns:a16="http://schemas.microsoft.com/office/drawing/2014/main" id="{C013D083-4D9D-3D16-C7F2-7A4EF47BF58D}"/>
              </a:ext>
            </a:extLst>
          </p:cNvPr>
          <p:cNvSpPr>
            <a:spLocks noGrp="1"/>
          </p:cNvSpPr>
          <p:nvPr>
            <p:ph idx="1"/>
          </p:nvPr>
        </p:nvSpPr>
        <p:spPr>
          <a:xfrm>
            <a:off x="457199" y="1688225"/>
            <a:ext cx="8229600" cy="2868277"/>
          </a:xfrm>
        </p:spPr>
        <p:txBody>
          <a:bodyPr>
            <a:normAutofit fontScale="85000" lnSpcReduction="20000"/>
          </a:bodyPr>
          <a:lstStyle/>
          <a:p>
            <a:pPr>
              <a:buNone/>
            </a:pPr>
            <a:r>
              <a:rPr lang="en-US" dirty="0"/>
              <a:t>Calling or invoking a method </a:t>
            </a:r>
            <a:r>
              <a:rPr lang="en-US" dirty="0">
                <a:solidFill>
                  <a:schemeClr val="accent2">
                    <a:lumMod val="75000"/>
                  </a:schemeClr>
                </a:solidFill>
              </a:rPr>
              <a:t>executes </a:t>
            </a:r>
            <a:r>
              <a:rPr lang="en-US" dirty="0"/>
              <a:t>the body of the method and </a:t>
            </a:r>
            <a:r>
              <a:rPr lang="en-US" dirty="0">
                <a:solidFill>
                  <a:schemeClr val="accent3">
                    <a:lumMod val="75000"/>
                  </a:schemeClr>
                </a:solidFill>
              </a:rPr>
              <a:t>allows </a:t>
            </a:r>
            <a:r>
              <a:rPr lang="en-US" dirty="0"/>
              <a:t>collecting the results</a:t>
            </a:r>
          </a:p>
          <a:p>
            <a:r>
              <a:rPr lang="en-US" dirty="0"/>
              <a:t>factual parameter values have to match the type of the method definition </a:t>
            </a:r>
            <a:r>
              <a:rPr lang="en-US" dirty="0">
                <a:solidFill>
                  <a:schemeClr val="tx1">
                    <a:lumMod val="50000"/>
                    <a:lumOff val="50000"/>
                  </a:schemeClr>
                </a:solidFill>
              </a:rPr>
              <a:t>(or be able to become the correct type through widening)</a:t>
            </a:r>
          </a:p>
          <a:p>
            <a:r>
              <a:rPr lang="en-US" dirty="0">
                <a:solidFill>
                  <a:schemeClr val="accent5">
                    <a:lumMod val="75000"/>
                  </a:schemeClr>
                </a:solidFill>
              </a:rPr>
              <a:t>“pass-by-value”</a:t>
            </a:r>
            <a:r>
              <a:rPr lang="en-US" dirty="0"/>
              <a:t>: values are copied</a:t>
            </a:r>
          </a:p>
          <a:p>
            <a:r>
              <a:rPr lang="en-US" dirty="0"/>
              <a:t>collecting the result is done by assigning the method expression to a suited variable</a:t>
            </a:r>
          </a:p>
        </p:txBody>
      </p:sp>
      <p:pic>
        <p:nvPicPr>
          <p:cNvPr id="5" name="Picture 4" descr="Screen shot 2011-08-25 at 14.38.27.png">
            <a:extLst>
              <a:ext uri="{FF2B5EF4-FFF2-40B4-BE49-F238E27FC236}">
                <a16:creationId xmlns:a16="http://schemas.microsoft.com/office/drawing/2014/main" id="{78052BEC-AEEC-802F-7CC1-A1A14C51575B}"/>
              </a:ext>
            </a:extLst>
          </p:cNvPr>
          <p:cNvPicPr>
            <a:picLocks noChangeAspect="1"/>
          </p:cNvPicPr>
          <p:nvPr/>
        </p:nvPicPr>
        <p:blipFill>
          <a:blip r:embed="rId2"/>
          <a:stretch>
            <a:fillRect/>
          </a:stretch>
        </p:blipFill>
        <p:spPr>
          <a:xfrm>
            <a:off x="2186246" y="1033060"/>
            <a:ext cx="4419600" cy="355600"/>
          </a:xfrm>
          <a:prstGeom prst="rect">
            <a:avLst/>
          </a:prstGeom>
        </p:spPr>
      </p:pic>
    </p:spTree>
    <p:extLst>
      <p:ext uri="{BB962C8B-B14F-4D97-AF65-F5344CB8AC3E}">
        <p14:creationId xmlns:p14="http://schemas.microsoft.com/office/powerpoint/2010/main" val="133054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547A6-DCC9-AF49-2540-50663DA64CB2}"/>
              </a:ext>
            </a:extLst>
          </p:cNvPr>
          <p:cNvSpPr>
            <a:spLocks noGrp="1"/>
          </p:cNvSpPr>
          <p:nvPr>
            <p:ph type="title"/>
          </p:nvPr>
        </p:nvSpPr>
        <p:spPr/>
        <p:txBody>
          <a:bodyPr/>
          <a:lstStyle/>
          <a:p>
            <a:r>
              <a:rPr lang="en-ES" dirty="0"/>
              <a:t>Pass by value</a:t>
            </a:r>
          </a:p>
        </p:txBody>
      </p:sp>
      <p:pic>
        <p:nvPicPr>
          <p:cNvPr id="4" name="Picture 3" descr="Screen shot 2011-09-28 at 11.57.36.png">
            <a:extLst>
              <a:ext uri="{FF2B5EF4-FFF2-40B4-BE49-F238E27FC236}">
                <a16:creationId xmlns:a16="http://schemas.microsoft.com/office/drawing/2014/main" id="{91E190F8-9E9A-0278-C66D-3383CE565D6E}"/>
              </a:ext>
            </a:extLst>
          </p:cNvPr>
          <p:cNvPicPr>
            <a:picLocks noChangeAspect="1"/>
          </p:cNvPicPr>
          <p:nvPr/>
        </p:nvPicPr>
        <p:blipFill>
          <a:blip r:embed="rId2"/>
          <a:stretch>
            <a:fillRect/>
          </a:stretch>
        </p:blipFill>
        <p:spPr>
          <a:xfrm>
            <a:off x="962825" y="2553696"/>
            <a:ext cx="2164704" cy="630968"/>
          </a:xfrm>
          <a:prstGeom prst="rect">
            <a:avLst/>
          </a:prstGeom>
        </p:spPr>
      </p:pic>
      <p:grpSp>
        <p:nvGrpSpPr>
          <p:cNvPr id="5" name="Group 4">
            <a:extLst>
              <a:ext uri="{FF2B5EF4-FFF2-40B4-BE49-F238E27FC236}">
                <a16:creationId xmlns:a16="http://schemas.microsoft.com/office/drawing/2014/main" id="{E23A2BFC-E4AF-7411-8AA2-880EBE14D96F}"/>
              </a:ext>
            </a:extLst>
          </p:cNvPr>
          <p:cNvGrpSpPr/>
          <p:nvPr/>
        </p:nvGrpSpPr>
        <p:grpSpPr>
          <a:xfrm>
            <a:off x="1203648" y="3536916"/>
            <a:ext cx="2177092" cy="463253"/>
            <a:chOff x="1112208" y="5664498"/>
            <a:chExt cx="2177092" cy="463253"/>
          </a:xfrm>
        </p:grpSpPr>
        <p:sp>
          <p:nvSpPr>
            <p:cNvPr id="6" name="TextBox 5">
              <a:extLst>
                <a:ext uri="{FF2B5EF4-FFF2-40B4-BE49-F238E27FC236}">
                  <a16:creationId xmlns:a16="http://schemas.microsoft.com/office/drawing/2014/main" id="{698378BF-313B-C2B4-3B15-3EE0407A7C3A}"/>
                </a:ext>
              </a:extLst>
            </p:cNvPr>
            <p:cNvSpPr txBox="1"/>
            <p:nvPr/>
          </p:nvSpPr>
          <p:spPr>
            <a:xfrm>
              <a:off x="1112208" y="5664498"/>
              <a:ext cx="317966" cy="461665"/>
            </a:xfrm>
            <a:prstGeom prst="rect">
              <a:avLst/>
            </a:prstGeom>
            <a:noFill/>
          </p:spPr>
          <p:txBody>
            <a:bodyPr wrap="none" rtlCol="0">
              <a:spAutoFit/>
            </a:bodyPr>
            <a:lstStyle/>
            <a:p>
              <a:r>
                <a:rPr lang="en-US" sz="2400" dirty="0" err="1"/>
                <a:t>x</a:t>
              </a:r>
              <a:endParaRPr lang="en-US" sz="2400" dirty="0"/>
            </a:p>
          </p:txBody>
        </p:sp>
        <p:sp>
          <p:nvSpPr>
            <p:cNvPr id="7" name="Rectangle 6">
              <a:extLst>
                <a:ext uri="{FF2B5EF4-FFF2-40B4-BE49-F238E27FC236}">
                  <a16:creationId xmlns:a16="http://schemas.microsoft.com/office/drawing/2014/main" id="{6D979D79-F1DE-B6B9-0FAA-39B403E480A9}"/>
                </a:ext>
              </a:extLst>
            </p:cNvPr>
            <p:cNvSpPr/>
            <p:nvPr/>
          </p:nvSpPr>
          <p:spPr>
            <a:xfrm>
              <a:off x="2172823" y="5666086"/>
              <a:ext cx="1116477" cy="4616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t>
              </a:r>
            </a:p>
          </p:txBody>
        </p:sp>
        <p:cxnSp>
          <p:nvCxnSpPr>
            <p:cNvPr id="8" name="Straight Arrow Connector 7">
              <a:extLst>
                <a:ext uri="{FF2B5EF4-FFF2-40B4-BE49-F238E27FC236}">
                  <a16:creationId xmlns:a16="http://schemas.microsoft.com/office/drawing/2014/main" id="{534E41C8-FE38-2021-E21B-583D2AFAEF83}"/>
                </a:ext>
              </a:extLst>
            </p:cNvPr>
            <p:cNvCxnSpPr>
              <a:stCxn id="6" idx="3"/>
              <a:endCxn id="7" idx="1"/>
            </p:cNvCxnSpPr>
            <p:nvPr/>
          </p:nvCxnSpPr>
          <p:spPr>
            <a:xfrm>
              <a:off x="1430174" y="5895331"/>
              <a:ext cx="742649"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537D0F02-C995-A349-EF97-4BAA33E0F8F5}"/>
              </a:ext>
            </a:extLst>
          </p:cNvPr>
          <p:cNvGrpSpPr/>
          <p:nvPr/>
        </p:nvGrpSpPr>
        <p:grpSpPr>
          <a:xfrm>
            <a:off x="6163950" y="3538504"/>
            <a:ext cx="2110177" cy="463253"/>
            <a:chOff x="6072510" y="5666086"/>
            <a:chExt cx="2110177" cy="463253"/>
          </a:xfrm>
        </p:grpSpPr>
        <p:sp>
          <p:nvSpPr>
            <p:cNvPr id="10" name="TextBox 9">
              <a:extLst>
                <a:ext uri="{FF2B5EF4-FFF2-40B4-BE49-F238E27FC236}">
                  <a16:creationId xmlns:a16="http://schemas.microsoft.com/office/drawing/2014/main" id="{A5400E0B-D8C6-ED89-0760-466C2A166CF5}"/>
                </a:ext>
              </a:extLst>
            </p:cNvPr>
            <p:cNvSpPr txBox="1"/>
            <p:nvPr/>
          </p:nvSpPr>
          <p:spPr>
            <a:xfrm>
              <a:off x="7850595" y="5666086"/>
              <a:ext cx="332092" cy="461665"/>
            </a:xfrm>
            <a:prstGeom prst="rect">
              <a:avLst/>
            </a:prstGeom>
            <a:noFill/>
          </p:spPr>
          <p:txBody>
            <a:bodyPr wrap="none" rtlCol="0">
              <a:spAutoFit/>
            </a:bodyPr>
            <a:lstStyle/>
            <a:p>
              <a:r>
                <a:rPr lang="en-US" sz="2400" dirty="0"/>
                <a:t>a</a:t>
              </a:r>
            </a:p>
          </p:txBody>
        </p:sp>
        <p:sp>
          <p:nvSpPr>
            <p:cNvPr id="11" name="Rectangle 10">
              <a:extLst>
                <a:ext uri="{FF2B5EF4-FFF2-40B4-BE49-F238E27FC236}">
                  <a16:creationId xmlns:a16="http://schemas.microsoft.com/office/drawing/2014/main" id="{D098FF99-FC36-3495-9A2F-E54D22D599D8}"/>
                </a:ext>
              </a:extLst>
            </p:cNvPr>
            <p:cNvSpPr/>
            <p:nvPr/>
          </p:nvSpPr>
          <p:spPr>
            <a:xfrm>
              <a:off x="6072510" y="5667674"/>
              <a:ext cx="1116477" cy="4616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cxnSp>
          <p:nvCxnSpPr>
            <p:cNvPr id="12" name="Straight Arrow Connector 11">
              <a:extLst>
                <a:ext uri="{FF2B5EF4-FFF2-40B4-BE49-F238E27FC236}">
                  <a16:creationId xmlns:a16="http://schemas.microsoft.com/office/drawing/2014/main" id="{5BB8FA58-0A43-69BF-B29B-2A2C94D4989B}"/>
                </a:ext>
              </a:extLst>
            </p:cNvPr>
            <p:cNvCxnSpPr>
              <a:stCxn id="10" idx="1"/>
              <a:endCxn id="11" idx="3"/>
            </p:cNvCxnSpPr>
            <p:nvPr/>
          </p:nvCxnSpPr>
          <p:spPr>
            <a:xfrm rot="10800000" flipV="1">
              <a:off x="7188987" y="5896919"/>
              <a:ext cx="66160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3" name="Rectangle 12">
            <a:extLst>
              <a:ext uri="{FF2B5EF4-FFF2-40B4-BE49-F238E27FC236}">
                <a16:creationId xmlns:a16="http://schemas.microsoft.com/office/drawing/2014/main" id="{14F7BE92-22A9-AEB8-3ED6-09DDEB9FE23E}"/>
              </a:ext>
            </a:extLst>
          </p:cNvPr>
          <p:cNvSpPr/>
          <p:nvPr/>
        </p:nvSpPr>
        <p:spPr>
          <a:xfrm>
            <a:off x="6163950" y="3540093"/>
            <a:ext cx="1116477" cy="4616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t>
            </a:r>
          </a:p>
        </p:txBody>
      </p:sp>
      <p:sp>
        <p:nvSpPr>
          <p:cNvPr id="14" name="Freeform 13">
            <a:extLst>
              <a:ext uri="{FF2B5EF4-FFF2-40B4-BE49-F238E27FC236}">
                <a16:creationId xmlns:a16="http://schemas.microsoft.com/office/drawing/2014/main" id="{0388A764-2777-7860-A05A-F5451E6CB7D1}"/>
              </a:ext>
            </a:extLst>
          </p:cNvPr>
          <p:cNvSpPr/>
          <p:nvPr/>
        </p:nvSpPr>
        <p:spPr>
          <a:xfrm>
            <a:off x="2864607" y="3059921"/>
            <a:ext cx="3796906" cy="656537"/>
          </a:xfrm>
          <a:custGeom>
            <a:avLst/>
            <a:gdLst>
              <a:gd name="connsiteX0" fmla="*/ 0 w 3796906"/>
              <a:gd name="connsiteY0" fmla="*/ 604705 h 656537"/>
              <a:gd name="connsiteX1" fmla="*/ 1814221 w 3796906"/>
              <a:gd name="connsiteY1" fmla="*/ 8639 h 656537"/>
              <a:gd name="connsiteX2" fmla="*/ 3796906 w 3796906"/>
              <a:gd name="connsiteY2" fmla="*/ 656537 h 656537"/>
            </a:gdLst>
            <a:ahLst/>
            <a:cxnLst>
              <a:cxn ang="0">
                <a:pos x="connsiteX0" y="connsiteY0"/>
              </a:cxn>
              <a:cxn ang="0">
                <a:pos x="connsiteX1" y="connsiteY1"/>
              </a:cxn>
              <a:cxn ang="0">
                <a:pos x="connsiteX2" y="connsiteY2"/>
              </a:cxn>
            </a:cxnLst>
            <a:rect l="l" t="t" r="r" b="b"/>
            <a:pathLst>
              <a:path w="3796906" h="656537">
                <a:moveTo>
                  <a:pt x="0" y="604705"/>
                </a:moveTo>
                <a:cubicBezTo>
                  <a:pt x="590701" y="302352"/>
                  <a:pt x="1181403" y="0"/>
                  <a:pt x="1814221" y="8639"/>
                </a:cubicBezTo>
                <a:cubicBezTo>
                  <a:pt x="2447039" y="17278"/>
                  <a:pt x="3796906" y="656537"/>
                  <a:pt x="3796906" y="656537"/>
                </a:cubicBezTo>
              </a:path>
            </a:pathLst>
          </a:custGeom>
          <a:ln w="44450" cap="flat" cmpd="sng" algn="ctr">
            <a:solidFill>
              <a:srgbClr val="C0504D"/>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5" name="Picture 14">
            <a:extLst>
              <a:ext uri="{FF2B5EF4-FFF2-40B4-BE49-F238E27FC236}">
                <a16:creationId xmlns:a16="http://schemas.microsoft.com/office/drawing/2014/main" id="{44784797-D91B-AE94-6628-DBD24578930D}"/>
              </a:ext>
            </a:extLst>
          </p:cNvPr>
          <p:cNvPicPr>
            <a:picLocks noChangeAspect="1"/>
          </p:cNvPicPr>
          <p:nvPr/>
        </p:nvPicPr>
        <p:blipFill>
          <a:blip r:embed="rId3"/>
          <a:stretch>
            <a:fillRect/>
          </a:stretch>
        </p:blipFill>
        <p:spPr>
          <a:xfrm>
            <a:off x="971550" y="1006840"/>
            <a:ext cx="5770213" cy="1343330"/>
          </a:xfrm>
          <a:prstGeom prst="rect">
            <a:avLst/>
          </a:prstGeom>
        </p:spPr>
      </p:pic>
      <p:sp>
        <p:nvSpPr>
          <p:cNvPr id="16" name="Rectangle 15">
            <a:extLst>
              <a:ext uri="{FF2B5EF4-FFF2-40B4-BE49-F238E27FC236}">
                <a16:creationId xmlns:a16="http://schemas.microsoft.com/office/drawing/2014/main" id="{0EBD5B22-063B-AE44-E66D-0280814E03D5}"/>
              </a:ext>
            </a:extLst>
          </p:cNvPr>
          <p:cNvSpPr/>
          <p:nvPr/>
        </p:nvSpPr>
        <p:spPr>
          <a:xfrm>
            <a:off x="6163950" y="3536916"/>
            <a:ext cx="1116477" cy="4616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3</a:t>
            </a:r>
          </a:p>
        </p:txBody>
      </p:sp>
      <p:pic>
        <p:nvPicPr>
          <p:cNvPr id="17" name="Picture 16" descr="A close up of a logo&#10;&#10;Description automatically generated">
            <a:extLst>
              <a:ext uri="{FF2B5EF4-FFF2-40B4-BE49-F238E27FC236}">
                <a16:creationId xmlns:a16="http://schemas.microsoft.com/office/drawing/2014/main" id="{834C4BF1-5E81-74A7-F2A4-05D01651E5AC}"/>
              </a:ext>
            </a:extLst>
          </p:cNvPr>
          <p:cNvPicPr>
            <a:picLocks noChangeAspect="1"/>
          </p:cNvPicPr>
          <p:nvPr/>
        </p:nvPicPr>
        <p:blipFill>
          <a:blip r:embed="rId4"/>
          <a:stretch>
            <a:fillRect/>
          </a:stretch>
        </p:blipFill>
        <p:spPr>
          <a:xfrm>
            <a:off x="8005617" y="135993"/>
            <a:ext cx="932258" cy="824352"/>
          </a:xfrm>
          <a:prstGeom prst="rect">
            <a:avLst/>
          </a:prstGeom>
        </p:spPr>
      </p:pic>
      <p:sp>
        <p:nvSpPr>
          <p:cNvPr id="18" name="Rectangle 17">
            <a:extLst>
              <a:ext uri="{FF2B5EF4-FFF2-40B4-BE49-F238E27FC236}">
                <a16:creationId xmlns:a16="http://schemas.microsoft.com/office/drawing/2014/main" id="{40980300-FAEE-0BD9-4F4B-7AC7DAB33572}"/>
              </a:ext>
            </a:extLst>
          </p:cNvPr>
          <p:cNvSpPr/>
          <p:nvPr/>
        </p:nvSpPr>
        <p:spPr>
          <a:xfrm>
            <a:off x="971550" y="4358864"/>
            <a:ext cx="6835140" cy="369332"/>
          </a:xfrm>
          <a:prstGeom prst="rect">
            <a:avLst/>
          </a:prstGeom>
        </p:spPr>
        <p:txBody>
          <a:bodyPr wrap="square">
            <a:spAutoFit/>
          </a:bodyPr>
          <a:lstStyle/>
          <a:p>
            <a:r>
              <a:rPr lang="en-NL" b="1" dirty="0">
                <a:solidFill>
                  <a:schemeClr val="tx1">
                    <a:lumMod val="50000"/>
                    <a:lumOff val="50000"/>
                  </a:schemeClr>
                </a:solidFill>
                <a:latin typeface="Courier New" panose="02070309020205020404" pitchFamily="49" charset="0"/>
                <a:cs typeface="Courier New" panose="02070309020205020404" pitchFamily="49" charset="0"/>
              </a:rPr>
              <a:t>Check Lecture2f.java before proceeding</a:t>
            </a:r>
          </a:p>
        </p:txBody>
      </p:sp>
    </p:spTree>
    <p:extLst>
      <p:ext uri="{BB962C8B-B14F-4D97-AF65-F5344CB8AC3E}">
        <p14:creationId xmlns:p14="http://schemas.microsoft.com/office/powerpoint/2010/main" val="407955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1000"/>
                                        <p:tgtEl>
                                          <p:spTgt spid="14"/>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6" grpId="0" animBg="1"/>
      <p:bldP spid="1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79E9-5353-8642-F59F-48F77791FEDB}"/>
              </a:ext>
            </a:extLst>
          </p:cNvPr>
          <p:cNvSpPr>
            <a:spLocks noGrp="1"/>
          </p:cNvSpPr>
          <p:nvPr>
            <p:ph type="title"/>
          </p:nvPr>
        </p:nvSpPr>
        <p:spPr/>
        <p:txBody>
          <a:bodyPr/>
          <a:lstStyle/>
          <a:p>
            <a:r>
              <a:rPr lang="en-ES" dirty="0"/>
              <a:t>Show of hands</a:t>
            </a:r>
          </a:p>
        </p:txBody>
      </p:sp>
      <p:pic>
        <p:nvPicPr>
          <p:cNvPr id="4" name="Picture 3" descr="Graphical user interface, text, application&#10;&#10;Description automatically generated">
            <a:extLst>
              <a:ext uri="{FF2B5EF4-FFF2-40B4-BE49-F238E27FC236}">
                <a16:creationId xmlns:a16="http://schemas.microsoft.com/office/drawing/2014/main" id="{E4A07334-86B0-7A89-DA77-C07D7CC14E73}"/>
              </a:ext>
            </a:extLst>
          </p:cNvPr>
          <p:cNvPicPr>
            <a:picLocks noChangeAspect="1"/>
          </p:cNvPicPr>
          <p:nvPr/>
        </p:nvPicPr>
        <p:blipFill rotWithShape="1">
          <a:blip r:embed="rId2"/>
          <a:srcRect t="19812" r="56827" b="11202"/>
          <a:stretch/>
        </p:blipFill>
        <p:spPr>
          <a:xfrm>
            <a:off x="4021808" y="594195"/>
            <a:ext cx="4664991" cy="4269144"/>
          </a:xfrm>
          <a:prstGeom prst="rect">
            <a:avLst/>
          </a:prstGeom>
        </p:spPr>
      </p:pic>
      <p:sp>
        <p:nvSpPr>
          <p:cNvPr id="5" name="TextBox 4">
            <a:extLst>
              <a:ext uri="{FF2B5EF4-FFF2-40B4-BE49-F238E27FC236}">
                <a16:creationId xmlns:a16="http://schemas.microsoft.com/office/drawing/2014/main" id="{B8D21738-4563-5C6D-BB30-FEC721624633}"/>
              </a:ext>
            </a:extLst>
          </p:cNvPr>
          <p:cNvSpPr txBox="1"/>
          <p:nvPr/>
        </p:nvSpPr>
        <p:spPr>
          <a:xfrm>
            <a:off x="360000" y="1177871"/>
            <a:ext cx="3204610" cy="2308324"/>
          </a:xfrm>
          <a:prstGeom prst="rect">
            <a:avLst/>
          </a:prstGeom>
          <a:noFill/>
        </p:spPr>
        <p:txBody>
          <a:bodyPr wrap="square" rtlCol="0">
            <a:spAutoFit/>
          </a:bodyPr>
          <a:lstStyle/>
          <a:p>
            <a:pPr marL="285750" indent="-285750">
              <a:buFont typeface="Arial" panose="020B0604020202020204" pitchFamily="34" charset="0"/>
              <a:buChar char="•"/>
            </a:pPr>
            <a:r>
              <a:rPr lang="en-ES" dirty="0"/>
              <a:t>What is printed in the output of this code?</a:t>
            </a:r>
          </a:p>
          <a:p>
            <a:pPr marL="285750" indent="-285750">
              <a:buFont typeface="Arial" panose="020B0604020202020204" pitchFamily="34" charset="0"/>
              <a:buChar char="•"/>
            </a:pPr>
            <a:endParaRPr lang="en-ES" dirty="0"/>
          </a:p>
          <a:p>
            <a:pPr marL="285750" indent="-285750">
              <a:buFont typeface="Arial" panose="020B0604020202020204" pitchFamily="34" charset="0"/>
              <a:buChar char="•"/>
            </a:pPr>
            <a:endParaRPr lang="en-ES" dirty="0"/>
          </a:p>
          <a:p>
            <a:pPr marL="285750" indent="-285750">
              <a:buFont typeface="Arial" panose="020B0604020202020204" pitchFamily="34" charset="0"/>
              <a:buChar char="•"/>
            </a:pPr>
            <a:r>
              <a:rPr lang="en-ES" dirty="0"/>
              <a:t>3</a:t>
            </a:r>
          </a:p>
          <a:p>
            <a:pPr marL="285750" indent="-285750">
              <a:buFont typeface="Arial" panose="020B0604020202020204" pitchFamily="34" charset="0"/>
              <a:buChar char="•"/>
            </a:pPr>
            <a:r>
              <a:rPr lang="en-ES" dirty="0"/>
              <a:t>44</a:t>
            </a:r>
          </a:p>
          <a:p>
            <a:pPr marL="285750" indent="-285750">
              <a:buFont typeface="Arial" panose="020B0604020202020204" pitchFamily="34" charset="0"/>
              <a:buChar char="•"/>
            </a:pPr>
            <a:r>
              <a:rPr lang="en-ES" dirty="0"/>
              <a:t>doSomething</a:t>
            </a:r>
          </a:p>
          <a:p>
            <a:pPr marL="285750" indent="-285750">
              <a:buFont typeface="Arial" panose="020B0604020202020204" pitchFamily="34" charset="0"/>
              <a:buChar char="•"/>
            </a:pPr>
            <a:r>
              <a:rPr lang="en-ES" dirty="0"/>
              <a:t>Nothing</a:t>
            </a:r>
          </a:p>
        </p:txBody>
      </p:sp>
    </p:spTree>
    <p:extLst>
      <p:ext uri="{BB962C8B-B14F-4D97-AF65-F5344CB8AC3E}">
        <p14:creationId xmlns:p14="http://schemas.microsoft.com/office/powerpoint/2010/main" val="3760632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3D33-1CE0-8C26-7BCD-F1C48323BCEA}"/>
              </a:ext>
            </a:extLst>
          </p:cNvPr>
          <p:cNvSpPr>
            <a:spLocks noGrp="1"/>
          </p:cNvSpPr>
          <p:nvPr>
            <p:ph type="title"/>
          </p:nvPr>
        </p:nvSpPr>
        <p:spPr/>
        <p:txBody>
          <a:bodyPr/>
          <a:lstStyle/>
          <a:p>
            <a:r>
              <a:rPr lang="en-ES" dirty="0"/>
              <a:t>Local variables</a:t>
            </a:r>
          </a:p>
        </p:txBody>
      </p:sp>
      <p:sp>
        <p:nvSpPr>
          <p:cNvPr id="4" name="Content Placeholder 2">
            <a:extLst>
              <a:ext uri="{FF2B5EF4-FFF2-40B4-BE49-F238E27FC236}">
                <a16:creationId xmlns:a16="http://schemas.microsoft.com/office/drawing/2014/main" id="{240390B1-6BF8-27B4-35A8-B62DBD0A5DD4}"/>
              </a:ext>
            </a:extLst>
          </p:cNvPr>
          <p:cNvSpPr>
            <a:spLocks noGrp="1"/>
          </p:cNvSpPr>
          <p:nvPr>
            <p:ph idx="1"/>
          </p:nvPr>
        </p:nvSpPr>
        <p:spPr>
          <a:xfrm>
            <a:off x="457200" y="1011264"/>
            <a:ext cx="8229600" cy="4525963"/>
          </a:xfrm>
        </p:spPr>
        <p:txBody>
          <a:bodyPr/>
          <a:lstStyle/>
          <a:p>
            <a:pPr>
              <a:buNone/>
            </a:pPr>
            <a:r>
              <a:rPr lang="en-US" dirty="0"/>
              <a:t>Additional variables can be defined inside a methods body</a:t>
            </a:r>
          </a:p>
          <a:p>
            <a:pPr>
              <a:buNone/>
            </a:pPr>
            <a:endParaRPr lang="en-US" dirty="0"/>
          </a:p>
          <a:p>
            <a:r>
              <a:rPr lang="en-US" dirty="0"/>
              <a:t>lifetime is the execution of the method </a:t>
            </a:r>
          </a:p>
          <a:p>
            <a:pPr lvl="1">
              <a:buNone/>
            </a:pPr>
            <a:r>
              <a:rPr lang="en-US" dirty="0"/>
              <a:t>(as for parameters)</a:t>
            </a:r>
          </a:p>
          <a:p>
            <a:pPr>
              <a:buNone/>
            </a:pPr>
            <a:r>
              <a:rPr lang="en-US" dirty="0"/>
              <a:t>	or the surrounding block as always</a:t>
            </a:r>
          </a:p>
        </p:txBody>
      </p:sp>
    </p:spTree>
    <p:extLst>
      <p:ext uri="{BB962C8B-B14F-4D97-AF65-F5344CB8AC3E}">
        <p14:creationId xmlns:p14="http://schemas.microsoft.com/office/powerpoint/2010/main" val="1453811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38643A2-6D87-F2C0-C12E-A4BEFD67384C}"/>
              </a:ext>
            </a:extLst>
          </p:cNvPr>
          <p:cNvSpPr>
            <a:spLocks noGrp="1"/>
          </p:cNvSpPr>
          <p:nvPr>
            <p:ph idx="1"/>
          </p:nvPr>
        </p:nvSpPr>
        <p:spPr>
          <a:xfrm>
            <a:off x="348713" y="438558"/>
            <a:ext cx="8229600" cy="4525963"/>
          </a:xfrm>
        </p:spPr>
        <p:txBody>
          <a:bodyPr/>
          <a:lstStyle/>
          <a:p>
            <a:pPr>
              <a:buNone/>
            </a:pPr>
            <a:endParaRPr lang="en-US" dirty="0"/>
          </a:p>
        </p:txBody>
      </p:sp>
      <p:pic>
        <p:nvPicPr>
          <p:cNvPr id="5" name="Picture 4">
            <a:extLst>
              <a:ext uri="{FF2B5EF4-FFF2-40B4-BE49-F238E27FC236}">
                <a16:creationId xmlns:a16="http://schemas.microsoft.com/office/drawing/2014/main" id="{E2D3AF36-12BD-7D47-B8A8-74AA280ACEA9}"/>
              </a:ext>
            </a:extLst>
          </p:cNvPr>
          <p:cNvPicPr>
            <a:picLocks noChangeAspect="1"/>
          </p:cNvPicPr>
          <p:nvPr/>
        </p:nvPicPr>
        <p:blipFill>
          <a:blip r:embed="rId2"/>
          <a:stretch>
            <a:fillRect/>
          </a:stretch>
        </p:blipFill>
        <p:spPr>
          <a:xfrm>
            <a:off x="348713" y="340930"/>
            <a:ext cx="7097607" cy="3657046"/>
          </a:xfrm>
          <a:prstGeom prst="rect">
            <a:avLst/>
          </a:prstGeom>
        </p:spPr>
      </p:pic>
      <p:pic>
        <p:nvPicPr>
          <p:cNvPr id="6" name="Picture 5">
            <a:extLst>
              <a:ext uri="{FF2B5EF4-FFF2-40B4-BE49-F238E27FC236}">
                <a16:creationId xmlns:a16="http://schemas.microsoft.com/office/drawing/2014/main" id="{9F7E4136-8D32-A6DC-7986-45326FED8B8D}"/>
              </a:ext>
            </a:extLst>
          </p:cNvPr>
          <p:cNvPicPr>
            <a:picLocks noChangeAspect="1"/>
          </p:cNvPicPr>
          <p:nvPr/>
        </p:nvPicPr>
        <p:blipFill rotWithShape="1">
          <a:blip r:embed="rId3"/>
          <a:srcRect b="36687"/>
          <a:stretch/>
        </p:blipFill>
        <p:spPr>
          <a:xfrm>
            <a:off x="348713" y="3986998"/>
            <a:ext cx="7097607" cy="977523"/>
          </a:xfrm>
          <a:prstGeom prst="rect">
            <a:avLst/>
          </a:prstGeom>
        </p:spPr>
      </p:pic>
      <p:grpSp>
        <p:nvGrpSpPr>
          <p:cNvPr id="7" name="Group 6">
            <a:extLst>
              <a:ext uri="{FF2B5EF4-FFF2-40B4-BE49-F238E27FC236}">
                <a16:creationId xmlns:a16="http://schemas.microsoft.com/office/drawing/2014/main" id="{282963C5-A14A-522E-76A6-15D399BDCD3D}"/>
              </a:ext>
            </a:extLst>
          </p:cNvPr>
          <p:cNvGrpSpPr/>
          <p:nvPr/>
        </p:nvGrpSpPr>
        <p:grpSpPr>
          <a:xfrm>
            <a:off x="2253714" y="511694"/>
            <a:ext cx="5981600" cy="3584463"/>
            <a:chOff x="2362201" y="1673336"/>
            <a:chExt cx="5981600" cy="3584463"/>
          </a:xfrm>
        </p:grpSpPr>
        <p:cxnSp>
          <p:nvCxnSpPr>
            <p:cNvPr id="8" name="Straight Arrow Connector 7">
              <a:extLst>
                <a:ext uri="{FF2B5EF4-FFF2-40B4-BE49-F238E27FC236}">
                  <a16:creationId xmlns:a16="http://schemas.microsoft.com/office/drawing/2014/main" id="{336D7EBA-6CA4-F4C4-5F92-59560FF2586D}"/>
                </a:ext>
              </a:extLst>
            </p:cNvPr>
            <p:cNvCxnSpPr/>
            <p:nvPr/>
          </p:nvCxnSpPr>
          <p:spPr>
            <a:xfrm rot="10800000" flipV="1">
              <a:off x="2362201" y="2055762"/>
              <a:ext cx="4223707" cy="2302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E48575A0-5D86-6126-42DE-9820B1A2DBE9}"/>
                </a:ext>
              </a:extLst>
            </p:cNvPr>
            <p:cNvCxnSpPr/>
            <p:nvPr/>
          </p:nvCxnSpPr>
          <p:spPr>
            <a:xfrm rot="5400000">
              <a:off x="4092235" y="2764128"/>
              <a:ext cx="3202037" cy="178530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038E81E8-5C7E-5FE4-BF21-C4BFC1753BF8}"/>
                </a:ext>
              </a:extLst>
            </p:cNvPr>
            <p:cNvSpPr txBox="1"/>
            <p:nvPr/>
          </p:nvSpPr>
          <p:spPr>
            <a:xfrm>
              <a:off x="6677560" y="1673336"/>
              <a:ext cx="1666241" cy="584776"/>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3200" b="1" dirty="0">
                  <a:solidFill>
                    <a:schemeClr val="accent2"/>
                  </a:solidFill>
                </a:rPr>
                <a:t>Trouble?</a:t>
              </a:r>
            </a:p>
          </p:txBody>
        </p:sp>
      </p:grpSp>
      <p:sp>
        <p:nvSpPr>
          <p:cNvPr id="11" name="TextBox 10">
            <a:extLst>
              <a:ext uri="{FF2B5EF4-FFF2-40B4-BE49-F238E27FC236}">
                <a16:creationId xmlns:a16="http://schemas.microsoft.com/office/drawing/2014/main" id="{84B52705-44F0-B125-5ED5-CBF50AA949E6}"/>
              </a:ext>
            </a:extLst>
          </p:cNvPr>
          <p:cNvSpPr txBox="1"/>
          <p:nvPr/>
        </p:nvSpPr>
        <p:spPr>
          <a:xfrm>
            <a:off x="7312240" y="1587429"/>
            <a:ext cx="1639802" cy="147732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err="1">
                <a:solidFill>
                  <a:srgbClr val="77933C"/>
                </a:solidFill>
              </a:rPr>
              <a:t>Lifespans</a:t>
            </a:r>
            <a:r>
              <a:rPr lang="en-US" b="1" dirty="0">
                <a:solidFill>
                  <a:srgbClr val="77933C"/>
                </a:solidFill>
              </a:rPr>
              <a:t> do not overlap: no connection between the two names!</a:t>
            </a:r>
          </a:p>
        </p:txBody>
      </p:sp>
      <p:sp>
        <p:nvSpPr>
          <p:cNvPr id="12" name="TextBox 11">
            <a:extLst>
              <a:ext uri="{FF2B5EF4-FFF2-40B4-BE49-F238E27FC236}">
                <a16:creationId xmlns:a16="http://schemas.microsoft.com/office/drawing/2014/main" id="{80D3B419-7B1E-9EB2-B8D0-A0B181E34CE9}"/>
              </a:ext>
            </a:extLst>
          </p:cNvPr>
          <p:cNvSpPr txBox="1"/>
          <p:nvPr/>
        </p:nvSpPr>
        <p:spPr>
          <a:xfrm>
            <a:off x="7014241" y="1151952"/>
            <a:ext cx="1021273"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solidFill>
                  <a:schemeClr val="accent3">
                    <a:lumMod val="75000"/>
                  </a:schemeClr>
                </a:solidFill>
              </a:rPr>
              <a:t>Nope!  </a:t>
            </a:r>
          </a:p>
        </p:txBody>
      </p:sp>
    </p:spTree>
    <p:extLst>
      <p:ext uri="{BB962C8B-B14F-4D97-AF65-F5344CB8AC3E}">
        <p14:creationId xmlns:p14="http://schemas.microsoft.com/office/powerpoint/2010/main" val="208264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9BA1-8BEE-228A-6D05-EDFDDA1254DA}"/>
              </a:ext>
            </a:extLst>
          </p:cNvPr>
          <p:cNvSpPr>
            <a:spLocks noGrp="1"/>
          </p:cNvSpPr>
          <p:nvPr>
            <p:ph type="title"/>
          </p:nvPr>
        </p:nvSpPr>
        <p:spPr/>
        <p:txBody>
          <a:bodyPr/>
          <a:lstStyle/>
          <a:p>
            <a:r>
              <a:rPr lang="en-ES" dirty="0"/>
              <a:t>Control Flow &amp; Variable Scopes</a:t>
            </a:r>
          </a:p>
        </p:txBody>
      </p:sp>
      <p:grpSp>
        <p:nvGrpSpPr>
          <p:cNvPr id="4" name="Group 3">
            <a:extLst>
              <a:ext uri="{FF2B5EF4-FFF2-40B4-BE49-F238E27FC236}">
                <a16:creationId xmlns:a16="http://schemas.microsoft.com/office/drawing/2014/main" id="{1F1C269A-F9CC-57DB-8796-43B70B677A41}"/>
              </a:ext>
            </a:extLst>
          </p:cNvPr>
          <p:cNvGrpSpPr/>
          <p:nvPr/>
        </p:nvGrpSpPr>
        <p:grpSpPr>
          <a:xfrm>
            <a:off x="5368173" y="1738025"/>
            <a:ext cx="2940733" cy="1676037"/>
            <a:chOff x="1034367" y="1662942"/>
            <a:chExt cx="2940733" cy="1676037"/>
          </a:xfrm>
        </p:grpSpPr>
        <p:sp>
          <p:nvSpPr>
            <p:cNvPr id="5" name="Cloud 4">
              <a:extLst>
                <a:ext uri="{FF2B5EF4-FFF2-40B4-BE49-F238E27FC236}">
                  <a16:creationId xmlns:a16="http://schemas.microsoft.com/office/drawing/2014/main" id="{992FD501-263A-8633-6B71-74D7EDD83497}"/>
                </a:ext>
              </a:extLst>
            </p:cNvPr>
            <p:cNvSpPr/>
            <p:nvPr/>
          </p:nvSpPr>
          <p:spPr>
            <a:xfrm>
              <a:off x="1034367" y="1662942"/>
              <a:ext cx="2940733" cy="1676037"/>
            </a:xfrm>
            <a:prstGeom prst="cloud">
              <a:avLst/>
            </a:prstGeom>
          </p:spPr>
          <p:style>
            <a:lnRef idx="1">
              <a:schemeClr val="accent4"/>
            </a:lnRef>
            <a:fillRef idx="3">
              <a:schemeClr val="accent4"/>
            </a:fillRef>
            <a:effectRef idx="2">
              <a:schemeClr val="accent4"/>
            </a:effectRef>
            <a:fontRef idx="minor">
              <a:schemeClr val="lt1"/>
            </a:fontRef>
          </p:style>
          <p:txBody>
            <a:bodyPr rtlCol="0" anchor="ctr"/>
            <a:lstStyle/>
            <a:p>
              <a:r>
                <a:rPr lang="en-US" b="1" dirty="0" err="1"/>
                <a:t>x</a:t>
              </a:r>
              <a:endParaRPr lang="en-US" b="1" dirty="0"/>
            </a:p>
            <a:p>
              <a:r>
                <a:rPr lang="en-US" b="1" dirty="0" err="1"/>
                <a:t>y</a:t>
              </a:r>
              <a:endParaRPr lang="en-US" b="1" dirty="0"/>
            </a:p>
            <a:p>
              <a:r>
                <a:rPr lang="en-US" b="1" dirty="0"/>
                <a:t>result</a:t>
              </a:r>
            </a:p>
          </p:txBody>
        </p:sp>
        <p:cxnSp>
          <p:nvCxnSpPr>
            <p:cNvPr id="6" name="Straight Arrow Connector 5">
              <a:extLst>
                <a:ext uri="{FF2B5EF4-FFF2-40B4-BE49-F238E27FC236}">
                  <a16:creationId xmlns:a16="http://schemas.microsoft.com/office/drawing/2014/main" id="{5EA33DF4-CAC0-239C-C1AD-44EF8B90AC74}"/>
                </a:ext>
              </a:extLst>
            </p:cNvPr>
            <p:cNvCxnSpPr/>
            <p:nvPr/>
          </p:nvCxnSpPr>
          <p:spPr>
            <a:xfrm>
              <a:off x="1717679" y="2252174"/>
              <a:ext cx="1136650" cy="1588"/>
            </a:xfrm>
            <a:prstGeom prst="straightConnector1">
              <a:avLst/>
            </a:prstGeom>
            <a:ln w="28575" cap="flat" cmpd="sng" algn="ctr">
              <a:solidFill>
                <a:schemeClr val="bg1">
                  <a:lumMod val="95000"/>
                </a:schemeClr>
              </a:solidFill>
              <a:prstDash val="solid"/>
              <a:round/>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7" name="Straight Arrow Connector 6">
              <a:extLst>
                <a:ext uri="{FF2B5EF4-FFF2-40B4-BE49-F238E27FC236}">
                  <a16:creationId xmlns:a16="http://schemas.microsoft.com/office/drawing/2014/main" id="{685768BD-CCDC-A675-4F70-204EF8C58CCD}"/>
                </a:ext>
              </a:extLst>
            </p:cNvPr>
            <p:cNvCxnSpPr/>
            <p:nvPr/>
          </p:nvCxnSpPr>
          <p:spPr>
            <a:xfrm>
              <a:off x="1717679" y="2512467"/>
              <a:ext cx="1136650" cy="1588"/>
            </a:xfrm>
            <a:prstGeom prst="straightConnector1">
              <a:avLst/>
            </a:prstGeom>
            <a:ln w="28575" cap="flat" cmpd="sng" algn="ctr">
              <a:solidFill>
                <a:schemeClr val="bg1">
                  <a:lumMod val="95000"/>
                </a:schemeClr>
              </a:solidFill>
              <a:prstDash val="solid"/>
              <a:round/>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8" name="Straight Arrow Connector 7">
              <a:extLst>
                <a:ext uri="{FF2B5EF4-FFF2-40B4-BE49-F238E27FC236}">
                  <a16:creationId xmlns:a16="http://schemas.microsoft.com/office/drawing/2014/main" id="{78A91E17-85E6-6247-50DD-47A2BABB91EF}"/>
                </a:ext>
              </a:extLst>
            </p:cNvPr>
            <p:cNvCxnSpPr/>
            <p:nvPr/>
          </p:nvCxnSpPr>
          <p:spPr>
            <a:xfrm>
              <a:off x="2212760" y="2771207"/>
              <a:ext cx="641569" cy="1588"/>
            </a:xfrm>
            <a:prstGeom prst="straightConnector1">
              <a:avLst/>
            </a:prstGeom>
            <a:ln w="28575" cap="flat" cmpd="sng" algn="ctr">
              <a:solidFill>
                <a:schemeClr val="bg1">
                  <a:lumMod val="95000"/>
                </a:schemeClr>
              </a:solidFill>
              <a:prstDash val="solid"/>
              <a:round/>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9" name="Rounded Rectangle 8">
              <a:extLst>
                <a:ext uri="{FF2B5EF4-FFF2-40B4-BE49-F238E27FC236}">
                  <a16:creationId xmlns:a16="http://schemas.microsoft.com/office/drawing/2014/main" id="{96635D28-D4F3-422E-EEBF-EF042275F8A8}"/>
                </a:ext>
              </a:extLst>
            </p:cNvPr>
            <p:cNvSpPr/>
            <p:nvPr/>
          </p:nvSpPr>
          <p:spPr>
            <a:xfrm>
              <a:off x="2932890" y="2132508"/>
              <a:ext cx="500007" cy="20241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33EFA77-66EB-A8B0-DE53-A221CEAE3E10}"/>
                </a:ext>
              </a:extLst>
            </p:cNvPr>
            <p:cNvSpPr/>
            <p:nvPr/>
          </p:nvSpPr>
          <p:spPr>
            <a:xfrm>
              <a:off x="2932890" y="2402755"/>
              <a:ext cx="500007" cy="20241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1A794C9-963C-F88F-CD64-F31D784442DC}"/>
                </a:ext>
              </a:extLst>
            </p:cNvPr>
            <p:cNvSpPr/>
            <p:nvPr/>
          </p:nvSpPr>
          <p:spPr>
            <a:xfrm>
              <a:off x="2932890" y="2669365"/>
              <a:ext cx="500007" cy="20241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E92F9D0A-ED3A-7DCF-2056-FF0FF19BFEC4}"/>
              </a:ext>
            </a:extLst>
          </p:cNvPr>
          <p:cNvGrpSpPr/>
          <p:nvPr/>
        </p:nvGrpSpPr>
        <p:grpSpPr>
          <a:xfrm>
            <a:off x="932028" y="1066048"/>
            <a:ext cx="2940733" cy="1676037"/>
            <a:chOff x="1034367" y="1662942"/>
            <a:chExt cx="2940733" cy="1676037"/>
          </a:xfrm>
        </p:grpSpPr>
        <p:sp>
          <p:nvSpPr>
            <p:cNvPr id="13" name="Cloud 12">
              <a:extLst>
                <a:ext uri="{FF2B5EF4-FFF2-40B4-BE49-F238E27FC236}">
                  <a16:creationId xmlns:a16="http://schemas.microsoft.com/office/drawing/2014/main" id="{2910B668-E522-2AEB-BF89-5E19750B4043}"/>
                </a:ext>
              </a:extLst>
            </p:cNvPr>
            <p:cNvSpPr/>
            <p:nvPr/>
          </p:nvSpPr>
          <p:spPr>
            <a:xfrm>
              <a:off x="1034367" y="1662942"/>
              <a:ext cx="2940733" cy="167603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b="1" dirty="0" err="1"/>
                <a:t>x</a:t>
              </a:r>
              <a:endParaRPr lang="en-US" b="1" dirty="0"/>
            </a:p>
            <a:p>
              <a:r>
                <a:rPr lang="en-US" b="1" dirty="0" err="1"/>
                <a:t>y</a:t>
              </a:r>
              <a:endParaRPr lang="en-US" b="1" dirty="0"/>
            </a:p>
            <a:p>
              <a:r>
                <a:rPr lang="en-US" b="1" dirty="0"/>
                <a:t>result</a:t>
              </a:r>
            </a:p>
          </p:txBody>
        </p:sp>
        <p:cxnSp>
          <p:nvCxnSpPr>
            <p:cNvPr id="14" name="Straight Arrow Connector 13">
              <a:extLst>
                <a:ext uri="{FF2B5EF4-FFF2-40B4-BE49-F238E27FC236}">
                  <a16:creationId xmlns:a16="http://schemas.microsoft.com/office/drawing/2014/main" id="{93A3AA97-1CA4-BDC7-1C11-45FE713AF51B}"/>
                </a:ext>
              </a:extLst>
            </p:cNvPr>
            <p:cNvCxnSpPr/>
            <p:nvPr/>
          </p:nvCxnSpPr>
          <p:spPr>
            <a:xfrm>
              <a:off x="1717679" y="2252174"/>
              <a:ext cx="1136650" cy="1588"/>
            </a:xfrm>
            <a:prstGeom prst="straightConnector1">
              <a:avLst/>
            </a:prstGeom>
            <a:ln w="28575" cap="flat" cmpd="sng" algn="ctr">
              <a:solidFill>
                <a:schemeClr val="bg1">
                  <a:lumMod val="95000"/>
                </a:schemeClr>
              </a:solidFill>
              <a:prstDash val="solid"/>
              <a:round/>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2342FF8F-EEAA-560B-C6E7-1122CD876CF6}"/>
                </a:ext>
              </a:extLst>
            </p:cNvPr>
            <p:cNvCxnSpPr/>
            <p:nvPr/>
          </p:nvCxnSpPr>
          <p:spPr>
            <a:xfrm>
              <a:off x="1717679" y="2512467"/>
              <a:ext cx="1136650" cy="1588"/>
            </a:xfrm>
            <a:prstGeom prst="straightConnector1">
              <a:avLst/>
            </a:prstGeom>
            <a:ln w="28575" cap="flat" cmpd="sng" algn="ctr">
              <a:solidFill>
                <a:schemeClr val="bg1">
                  <a:lumMod val="95000"/>
                </a:schemeClr>
              </a:solidFill>
              <a:prstDash val="solid"/>
              <a:round/>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16" name="Straight Arrow Connector 15">
              <a:extLst>
                <a:ext uri="{FF2B5EF4-FFF2-40B4-BE49-F238E27FC236}">
                  <a16:creationId xmlns:a16="http://schemas.microsoft.com/office/drawing/2014/main" id="{2B936575-566F-47E6-5630-6AEA6E6221E5}"/>
                </a:ext>
              </a:extLst>
            </p:cNvPr>
            <p:cNvCxnSpPr/>
            <p:nvPr/>
          </p:nvCxnSpPr>
          <p:spPr>
            <a:xfrm>
              <a:off x="2212760" y="2771207"/>
              <a:ext cx="641569" cy="1588"/>
            </a:xfrm>
            <a:prstGeom prst="straightConnector1">
              <a:avLst/>
            </a:prstGeom>
            <a:ln w="28575" cap="flat" cmpd="sng" algn="ctr">
              <a:solidFill>
                <a:schemeClr val="bg1">
                  <a:lumMod val="95000"/>
                </a:schemeClr>
              </a:solidFill>
              <a:prstDash val="solid"/>
              <a:round/>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17" name="Rounded Rectangle 16">
              <a:extLst>
                <a:ext uri="{FF2B5EF4-FFF2-40B4-BE49-F238E27FC236}">
                  <a16:creationId xmlns:a16="http://schemas.microsoft.com/office/drawing/2014/main" id="{56A66C75-39FF-62A2-CAC3-67C3C351AE1C}"/>
                </a:ext>
              </a:extLst>
            </p:cNvPr>
            <p:cNvSpPr/>
            <p:nvPr/>
          </p:nvSpPr>
          <p:spPr>
            <a:xfrm>
              <a:off x="2932890" y="2132508"/>
              <a:ext cx="500007" cy="20241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AE90A2F-826F-35D4-D1BE-85D66B1932CE}"/>
                </a:ext>
              </a:extLst>
            </p:cNvPr>
            <p:cNvSpPr/>
            <p:nvPr/>
          </p:nvSpPr>
          <p:spPr>
            <a:xfrm>
              <a:off x="2932890" y="2402755"/>
              <a:ext cx="500007" cy="20241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2645D7D1-C011-8EB7-E32B-969DC32D5F64}"/>
                </a:ext>
              </a:extLst>
            </p:cNvPr>
            <p:cNvSpPr/>
            <p:nvPr/>
          </p:nvSpPr>
          <p:spPr>
            <a:xfrm>
              <a:off x="2932890" y="2669365"/>
              <a:ext cx="500007" cy="20241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FA8E6D65-3B7C-D555-8358-9D7F9541CB57}"/>
              </a:ext>
            </a:extLst>
          </p:cNvPr>
          <p:cNvCxnSpPr/>
          <p:nvPr/>
        </p:nvCxnSpPr>
        <p:spPr>
          <a:xfrm rot="16200000" flipH="1">
            <a:off x="3881140" y="2732793"/>
            <a:ext cx="513382" cy="23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BFD6D39-9DB6-56F1-B996-BDD978F60A0F}"/>
              </a:ext>
            </a:extLst>
          </p:cNvPr>
          <p:cNvCxnSpPr/>
          <p:nvPr/>
        </p:nvCxnSpPr>
        <p:spPr>
          <a:xfrm rot="16200000" flipH="1">
            <a:off x="3859429" y="3270273"/>
            <a:ext cx="559194"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13B9FE4-A6AF-2150-3B2A-CE42FC6A9738}"/>
              </a:ext>
            </a:extLst>
          </p:cNvPr>
          <p:cNvCxnSpPr/>
          <p:nvPr/>
        </p:nvCxnSpPr>
        <p:spPr>
          <a:xfrm rot="16200000" flipH="1">
            <a:off x="3870070" y="3818825"/>
            <a:ext cx="537910" cy="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C160865-592A-E86D-66E5-0A398E66769A}"/>
              </a:ext>
            </a:extLst>
          </p:cNvPr>
          <p:cNvCxnSpPr/>
          <p:nvPr/>
        </p:nvCxnSpPr>
        <p:spPr>
          <a:xfrm rot="5400000">
            <a:off x="4529396" y="3528587"/>
            <a:ext cx="558399"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7DD3450-684F-1B66-1EB5-D6685A48C2D8}"/>
              </a:ext>
            </a:extLst>
          </p:cNvPr>
          <p:cNvCxnSpPr/>
          <p:nvPr/>
        </p:nvCxnSpPr>
        <p:spPr>
          <a:xfrm>
            <a:off x="4147701" y="2990676"/>
            <a:ext cx="663278" cy="27999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7F50D380-1FB0-FA52-E2F6-03C80470B033}"/>
              </a:ext>
            </a:extLst>
          </p:cNvPr>
          <p:cNvCxnSpPr/>
          <p:nvPr/>
        </p:nvCxnSpPr>
        <p:spPr>
          <a:xfrm rot="16200000" flipV="1">
            <a:off x="4073712" y="3074491"/>
            <a:ext cx="817904" cy="65027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6" name="Straight Arrow Connector 25">
            <a:extLst>
              <a:ext uri="{FF2B5EF4-FFF2-40B4-BE49-F238E27FC236}">
                <a16:creationId xmlns:a16="http://schemas.microsoft.com/office/drawing/2014/main" id="{98F0D7E2-5409-1F12-26EF-5C51AF5FE0C1}"/>
              </a:ext>
            </a:extLst>
          </p:cNvPr>
          <p:cNvCxnSpPr/>
          <p:nvPr/>
        </p:nvCxnSpPr>
        <p:spPr>
          <a:xfrm flipV="1">
            <a:off x="4139026" y="3270670"/>
            <a:ext cx="670364" cy="2792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7" name="Straight Arrow Connector 26">
            <a:extLst>
              <a:ext uri="{FF2B5EF4-FFF2-40B4-BE49-F238E27FC236}">
                <a16:creationId xmlns:a16="http://schemas.microsoft.com/office/drawing/2014/main" id="{AA632E10-6B13-9E9E-F3F3-62768181D602}"/>
              </a:ext>
            </a:extLst>
          </p:cNvPr>
          <p:cNvCxnSpPr/>
          <p:nvPr/>
        </p:nvCxnSpPr>
        <p:spPr>
          <a:xfrm rot="10800000">
            <a:off x="4139025" y="3549871"/>
            <a:ext cx="684160" cy="258709"/>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pic>
        <p:nvPicPr>
          <p:cNvPr id="28" name="Picture 27">
            <a:extLst>
              <a:ext uri="{FF2B5EF4-FFF2-40B4-BE49-F238E27FC236}">
                <a16:creationId xmlns:a16="http://schemas.microsoft.com/office/drawing/2014/main" id="{C76FB051-407F-D07E-E827-F9F8C0F954C2}"/>
              </a:ext>
            </a:extLst>
          </p:cNvPr>
          <p:cNvPicPr>
            <a:picLocks noChangeAspect="1"/>
          </p:cNvPicPr>
          <p:nvPr/>
        </p:nvPicPr>
        <p:blipFill>
          <a:blip r:embed="rId2"/>
          <a:srcRect t="11151"/>
          <a:stretch>
            <a:fillRect/>
          </a:stretch>
        </p:blipFill>
        <p:spPr>
          <a:xfrm>
            <a:off x="472698" y="2477294"/>
            <a:ext cx="3517901" cy="1610485"/>
          </a:xfrm>
          <a:prstGeom prst="rect">
            <a:avLst/>
          </a:prstGeom>
        </p:spPr>
      </p:pic>
      <p:pic>
        <p:nvPicPr>
          <p:cNvPr id="29" name="Picture 28">
            <a:extLst>
              <a:ext uri="{FF2B5EF4-FFF2-40B4-BE49-F238E27FC236}">
                <a16:creationId xmlns:a16="http://schemas.microsoft.com/office/drawing/2014/main" id="{422478E9-D68E-21E1-A2E6-74807A2EC2ED}"/>
              </a:ext>
            </a:extLst>
          </p:cNvPr>
          <p:cNvPicPr>
            <a:picLocks noChangeAspect="1"/>
          </p:cNvPicPr>
          <p:nvPr/>
        </p:nvPicPr>
        <p:blipFill>
          <a:blip r:embed="rId3"/>
          <a:srcRect b="21139"/>
          <a:stretch>
            <a:fillRect/>
          </a:stretch>
        </p:blipFill>
        <p:spPr>
          <a:xfrm>
            <a:off x="472698" y="4087779"/>
            <a:ext cx="3517900" cy="603491"/>
          </a:xfrm>
          <a:prstGeom prst="rect">
            <a:avLst/>
          </a:prstGeom>
        </p:spPr>
      </p:pic>
      <p:sp>
        <p:nvSpPr>
          <p:cNvPr id="30" name="Freeform 29">
            <a:extLst>
              <a:ext uri="{FF2B5EF4-FFF2-40B4-BE49-F238E27FC236}">
                <a16:creationId xmlns:a16="http://schemas.microsoft.com/office/drawing/2014/main" id="{0A98F762-B157-69CA-B18A-F19B3A5F8A3A}"/>
              </a:ext>
            </a:extLst>
          </p:cNvPr>
          <p:cNvSpPr/>
          <p:nvPr/>
        </p:nvSpPr>
        <p:spPr>
          <a:xfrm>
            <a:off x="3149881" y="1315121"/>
            <a:ext cx="4332904" cy="998558"/>
          </a:xfrm>
          <a:custGeom>
            <a:avLst/>
            <a:gdLst>
              <a:gd name="connsiteX0" fmla="*/ 0 w 3796906"/>
              <a:gd name="connsiteY0" fmla="*/ 604705 h 656537"/>
              <a:gd name="connsiteX1" fmla="*/ 1814221 w 3796906"/>
              <a:gd name="connsiteY1" fmla="*/ 8639 h 656537"/>
              <a:gd name="connsiteX2" fmla="*/ 3796906 w 3796906"/>
              <a:gd name="connsiteY2" fmla="*/ 656537 h 656537"/>
              <a:gd name="connsiteX0" fmla="*/ 0 w 4332904"/>
              <a:gd name="connsiteY0" fmla="*/ 596247 h 1265576"/>
              <a:gd name="connsiteX1" fmla="*/ 1814221 w 4332904"/>
              <a:gd name="connsiteY1" fmla="*/ 181 h 1265576"/>
              <a:gd name="connsiteX2" fmla="*/ 4332904 w 4332904"/>
              <a:gd name="connsiteY2" fmla="*/ 1265576 h 1265576"/>
              <a:gd name="connsiteX0" fmla="*/ 0 w 4332904"/>
              <a:gd name="connsiteY0" fmla="*/ 584603 h 1253932"/>
              <a:gd name="connsiteX1" fmla="*/ 2058916 w 4332904"/>
              <a:gd name="connsiteY1" fmla="*/ 188 h 1253932"/>
              <a:gd name="connsiteX2" fmla="*/ 4332904 w 4332904"/>
              <a:gd name="connsiteY2" fmla="*/ 1253932 h 1253932"/>
              <a:gd name="connsiteX0" fmla="*/ 0 w 4332904"/>
              <a:gd name="connsiteY0" fmla="*/ 329229 h 998558"/>
              <a:gd name="connsiteX1" fmla="*/ 2070568 w 4332904"/>
              <a:gd name="connsiteY1" fmla="*/ 1134 h 998558"/>
              <a:gd name="connsiteX2" fmla="*/ 4332904 w 4332904"/>
              <a:gd name="connsiteY2" fmla="*/ 998558 h 998558"/>
            </a:gdLst>
            <a:ahLst/>
            <a:cxnLst>
              <a:cxn ang="0">
                <a:pos x="connsiteX0" y="connsiteY0"/>
              </a:cxn>
              <a:cxn ang="0">
                <a:pos x="connsiteX1" y="connsiteY1"/>
              </a:cxn>
              <a:cxn ang="0">
                <a:pos x="connsiteX2" y="connsiteY2"/>
              </a:cxn>
            </a:cxnLst>
            <a:rect l="l" t="t" r="r" b="b"/>
            <a:pathLst>
              <a:path w="4332904" h="998558">
                <a:moveTo>
                  <a:pt x="0" y="329229"/>
                </a:moveTo>
                <a:cubicBezTo>
                  <a:pt x="590701" y="26876"/>
                  <a:pt x="1437750" y="-7505"/>
                  <a:pt x="2070568" y="1134"/>
                </a:cubicBezTo>
                <a:cubicBezTo>
                  <a:pt x="2703386" y="9773"/>
                  <a:pt x="4332904" y="998558"/>
                  <a:pt x="4332904" y="998558"/>
                </a:cubicBezTo>
              </a:path>
            </a:pathLst>
          </a:custGeom>
          <a:ln w="44450" cap="flat" cmpd="sng" algn="ctr">
            <a:solidFill>
              <a:srgbClr val="C0504D"/>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a:extLst>
              <a:ext uri="{FF2B5EF4-FFF2-40B4-BE49-F238E27FC236}">
                <a16:creationId xmlns:a16="http://schemas.microsoft.com/office/drawing/2014/main" id="{ACB67029-5162-4A6E-9618-7C8D8C9E304C}"/>
              </a:ext>
            </a:extLst>
          </p:cNvPr>
          <p:cNvSpPr/>
          <p:nvPr/>
        </p:nvSpPr>
        <p:spPr>
          <a:xfrm>
            <a:off x="3149881" y="1573192"/>
            <a:ext cx="4332904" cy="998558"/>
          </a:xfrm>
          <a:custGeom>
            <a:avLst/>
            <a:gdLst>
              <a:gd name="connsiteX0" fmla="*/ 0 w 3796906"/>
              <a:gd name="connsiteY0" fmla="*/ 604705 h 656537"/>
              <a:gd name="connsiteX1" fmla="*/ 1814221 w 3796906"/>
              <a:gd name="connsiteY1" fmla="*/ 8639 h 656537"/>
              <a:gd name="connsiteX2" fmla="*/ 3796906 w 3796906"/>
              <a:gd name="connsiteY2" fmla="*/ 656537 h 656537"/>
              <a:gd name="connsiteX0" fmla="*/ 0 w 4332904"/>
              <a:gd name="connsiteY0" fmla="*/ 596247 h 1265576"/>
              <a:gd name="connsiteX1" fmla="*/ 1814221 w 4332904"/>
              <a:gd name="connsiteY1" fmla="*/ 181 h 1265576"/>
              <a:gd name="connsiteX2" fmla="*/ 4332904 w 4332904"/>
              <a:gd name="connsiteY2" fmla="*/ 1265576 h 1265576"/>
              <a:gd name="connsiteX0" fmla="*/ 0 w 4332904"/>
              <a:gd name="connsiteY0" fmla="*/ 584603 h 1253932"/>
              <a:gd name="connsiteX1" fmla="*/ 2058916 w 4332904"/>
              <a:gd name="connsiteY1" fmla="*/ 188 h 1253932"/>
              <a:gd name="connsiteX2" fmla="*/ 4332904 w 4332904"/>
              <a:gd name="connsiteY2" fmla="*/ 1253932 h 1253932"/>
              <a:gd name="connsiteX0" fmla="*/ 0 w 4332904"/>
              <a:gd name="connsiteY0" fmla="*/ 329229 h 998558"/>
              <a:gd name="connsiteX1" fmla="*/ 2070568 w 4332904"/>
              <a:gd name="connsiteY1" fmla="*/ 1134 h 998558"/>
              <a:gd name="connsiteX2" fmla="*/ 4332904 w 4332904"/>
              <a:gd name="connsiteY2" fmla="*/ 998558 h 998558"/>
            </a:gdLst>
            <a:ahLst/>
            <a:cxnLst>
              <a:cxn ang="0">
                <a:pos x="connsiteX0" y="connsiteY0"/>
              </a:cxn>
              <a:cxn ang="0">
                <a:pos x="connsiteX1" y="connsiteY1"/>
              </a:cxn>
              <a:cxn ang="0">
                <a:pos x="connsiteX2" y="connsiteY2"/>
              </a:cxn>
            </a:cxnLst>
            <a:rect l="l" t="t" r="r" b="b"/>
            <a:pathLst>
              <a:path w="4332904" h="998558">
                <a:moveTo>
                  <a:pt x="0" y="329229"/>
                </a:moveTo>
                <a:cubicBezTo>
                  <a:pt x="590701" y="26876"/>
                  <a:pt x="1437750" y="-7505"/>
                  <a:pt x="2070568" y="1134"/>
                </a:cubicBezTo>
                <a:cubicBezTo>
                  <a:pt x="2703386" y="9773"/>
                  <a:pt x="4332904" y="998558"/>
                  <a:pt x="4332904" y="998558"/>
                </a:cubicBezTo>
              </a:path>
            </a:pathLst>
          </a:custGeom>
          <a:ln w="44450" cap="flat" cmpd="sng" algn="ctr">
            <a:solidFill>
              <a:srgbClr val="C0504D"/>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a:extLst>
              <a:ext uri="{FF2B5EF4-FFF2-40B4-BE49-F238E27FC236}">
                <a16:creationId xmlns:a16="http://schemas.microsoft.com/office/drawing/2014/main" id="{B273E97E-B50F-6E47-C30F-A98E6A6FD25C}"/>
              </a:ext>
            </a:extLst>
          </p:cNvPr>
          <p:cNvSpPr/>
          <p:nvPr/>
        </p:nvSpPr>
        <p:spPr>
          <a:xfrm>
            <a:off x="3149881" y="4675047"/>
            <a:ext cx="6214647" cy="369332"/>
          </a:xfrm>
          <a:prstGeom prst="rect">
            <a:avLst/>
          </a:prstGeom>
        </p:spPr>
        <p:txBody>
          <a:bodyPr wrap="square">
            <a:spAutoFit/>
          </a:bodyPr>
          <a:lstStyle/>
          <a:p>
            <a:r>
              <a:rPr lang="en-NL" b="1" dirty="0">
                <a:solidFill>
                  <a:schemeClr val="tx1">
                    <a:lumMod val="50000"/>
                    <a:lumOff val="50000"/>
                  </a:schemeClr>
                </a:solidFill>
                <a:latin typeface="Courier New" panose="02070309020205020404" pitchFamily="49" charset="0"/>
                <a:cs typeface="Courier New" panose="02070309020205020404" pitchFamily="49" charset="0"/>
              </a:rPr>
              <a:t>Check MethodCaller.java before proceeding</a:t>
            </a:r>
          </a:p>
        </p:txBody>
      </p:sp>
    </p:spTree>
    <p:extLst>
      <p:ext uri="{BB962C8B-B14F-4D97-AF65-F5344CB8AC3E}">
        <p14:creationId xmlns:p14="http://schemas.microsoft.com/office/powerpoint/2010/main" val="408588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8388E-7 -6.20083E-7 C 0.12628 0.04442 0.25256 0.08908 0.33663 0.06687 C 0.4207 0.04466 0.46239 -0.04442 0.50426 -0.1335 " pathEditMode="relative" rAng="0" ptsTypes="aaA">
                                      <p:cBhvr>
                                        <p:cTn id="6" dur="2000" fill="hold"/>
                                        <p:tgtEl>
                                          <p:spTgt spid="29"/>
                                        </p:tgtEl>
                                        <p:attrNameLst>
                                          <p:attrName>ppt_x</p:attrName>
                                          <p:attrName>ppt_y</p:attrName>
                                        </p:attrNameLst>
                                      </p:cBhvr>
                                      <p:rCtr x="25200" y="-220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20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slide(fromBottom)">
                                      <p:cBhvr>
                                        <p:cTn id="16" dur="500"/>
                                        <p:tgtEl>
                                          <p:spTgt spid="1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0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slide(fromBottom)">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1000"/>
                                        <p:tgtEl>
                                          <p:spTgt spid="3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left)">
                                      <p:cBhvr>
                                        <p:cTn id="33" dur="10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30"/>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31"/>
                                        </p:tgtEl>
                                        <p:attrNameLst>
                                          <p:attrName>style.visibility</p:attrName>
                                        </p:attrNameLst>
                                      </p:cBhvr>
                                      <p:to>
                                        <p:strVal val="hidden"/>
                                      </p:to>
                                    </p:set>
                                  </p:childTnLst>
                                </p:cTn>
                              </p:par>
                            </p:childTnLst>
                          </p:cTn>
                        </p:par>
                        <p:par>
                          <p:cTn id="40" fill="hold">
                            <p:stCondLst>
                              <p:cond delay="0"/>
                            </p:stCondLst>
                            <p:childTnLst>
                              <p:par>
                                <p:cTn id="41" presetID="10"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20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xit" presetSubtype="0" fill="hold" nodeType="clickEffect">
                                  <p:stCondLst>
                                    <p:cond delay="0"/>
                                  </p:stCondLst>
                                  <p:childTnLst>
                                    <p:animEffect transition="out" filter="fade">
                                      <p:cBhvr>
                                        <p:cTn id="47" dur="1000"/>
                                        <p:tgtEl>
                                          <p:spTgt spid="4"/>
                                        </p:tgtEl>
                                      </p:cBhvr>
                                    </p:animEffect>
                                    <p:anim calcmode="lin" valueType="num">
                                      <p:cBhvr>
                                        <p:cTn id="48" dur="1000"/>
                                        <p:tgtEl>
                                          <p:spTgt spid="4"/>
                                        </p:tgtEl>
                                        <p:attrNameLst>
                                          <p:attrName>ppt_x</p:attrName>
                                        </p:attrNameLst>
                                      </p:cBhvr>
                                      <p:tavLst>
                                        <p:tav tm="0">
                                          <p:val>
                                            <p:strVal val="ppt_x"/>
                                          </p:val>
                                        </p:tav>
                                        <p:tav tm="100000">
                                          <p:val>
                                            <p:strVal val="ppt_x"/>
                                          </p:val>
                                        </p:tav>
                                      </p:tavLst>
                                    </p:anim>
                                    <p:anim calcmode="lin" valueType="num">
                                      <p:cBhvr>
                                        <p:cTn id="49" dur="1000"/>
                                        <p:tgtEl>
                                          <p:spTgt spid="4"/>
                                        </p:tgtEl>
                                        <p:attrNameLst>
                                          <p:attrName>ppt_y</p:attrName>
                                        </p:attrNameLst>
                                      </p:cBhvr>
                                      <p:tavLst>
                                        <p:tav tm="0">
                                          <p:val>
                                            <p:strVal val="ppt_y"/>
                                          </p:val>
                                        </p:tav>
                                        <p:tav tm="100000">
                                          <p:val>
                                            <p:strVal val="ppt_y+.1"/>
                                          </p:val>
                                        </p:tav>
                                      </p:tavLst>
                                    </p:anim>
                                    <p:set>
                                      <p:cBhvr>
                                        <p:cTn id="50" dur="1" fill="hold">
                                          <p:stCondLst>
                                            <p:cond delay="999"/>
                                          </p:stCondLst>
                                        </p:cTn>
                                        <p:tgtEl>
                                          <p:spTgt spid="4"/>
                                        </p:tgtEl>
                                        <p:attrNameLst>
                                          <p:attrName>style.visibility</p:attrName>
                                        </p:attrNameLst>
                                      </p:cBhvr>
                                      <p:to>
                                        <p:strVal val="hidden"/>
                                      </p:to>
                                    </p:se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2000"/>
                                        <p:tgtEl>
                                          <p:spTgt spid="25"/>
                                        </p:tgtEl>
                                      </p:cBhvr>
                                    </p:animEffec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2000"/>
                                        <p:tgtEl>
                                          <p:spTgt spid="21"/>
                                        </p:tgtEl>
                                      </p:cBhvr>
                                    </p:animEffect>
                                  </p:childTnLst>
                                </p:cTn>
                              </p:par>
                            </p:childTnLst>
                          </p:cTn>
                        </p:par>
                        <p:par>
                          <p:cTn id="59" fill="hold">
                            <p:stCondLst>
                              <p:cond delay="5000"/>
                            </p:stCondLst>
                            <p:childTnLst>
                              <p:par>
                                <p:cTn id="60" presetID="10" presetClass="entr" presetSubtype="0"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2000"/>
                                        <p:tgtEl>
                                          <p:spTgt spid="26"/>
                                        </p:tgtEl>
                                      </p:cBhvr>
                                    </p:animEffect>
                                  </p:childTnLst>
                                </p:cTn>
                              </p:par>
                            </p:childTnLst>
                          </p:cTn>
                        </p:par>
                        <p:par>
                          <p:cTn id="63" fill="hold">
                            <p:stCondLst>
                              <p:cond delay="7000"/>
                            </p:stCondLst>
                            <p:childTnLst>
                              <p:par>
                                <p:cTn id="64" presetID="12" presetClass="entr" presetSubtype="4" fill="hold" nodeType="after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slide(fromBottom)">
                                      <p:cBhvr>
                                        <p:cTn id="66" dur="500"/>
                                        <p:tgtEl>
                                          <p:spTgt spid="4"/>
                                        </p:tgtEl>
                                      </p:cBhvr>
                                    </p:animEffect>
                                  </p:childTnLst>
                                </p:cTn>
                              </p:par>
                            </p:childTnLst>
                          </p:cTn>
                        </p:par>
                        <p:par>
                          <p:cTn id="67" fill="hold">
                            <p:stCondLst>
                              <p:cond delay="7500"/>
                            </p:stCondLst>
                            <p:childTnLst>
                              <p:par>
                                <p:cTn id="68" presetID="35" presetClass="emph" presetSubtype="0" fill="hold" nodeType="afterEffect">
                                  <p:stCondLst>
                                    <p:cond delay="0"/>
                                  </p:stCondLst>
                                  <p:childTnLst>
                                    <p:anim calcmode="discrete" valueType="str">
                                      <p:cBhvr>
                                        <p:cTn id="69" dur="2000" fill="hold"/>
                                        <p:tgtEl>
                                          <p:spTgt spid="23"/>
                                        </p:tgtEl>
                                        <p:attrNameLst>
                                          <p:attrName>style.visibility</p:attrName>
                                        </p:attrNameLst>
                                      </p:cBhvr>
                                      <p:tavLst>
                                        <p:tav tm="0">
                                          <p:val>
                                            <p:strVal val="hidden"/>
                                          </p:val>
                                        </p:tav>
                                        <p:tav tm="50000">
                                          <p:val>
                                            <p:strVal val="visible"/>
                                          </p:val>
                                        </p:tav>
                                      </p:tavLst>
                                    </p:anim>
                                  </p:childTnLst>
                                </p:cTn>
                              </p:par>
                            </p:childTnLst>
                          </p:cTn>
                        </p:par>
                        <p:par>
                          <p:cTn id="70" fill="hold">
                            <p:stCondLst>
                              <p:cond delay="9500"/>
                            </p:stCondLst>
                            <p:childTnLst>
                              <p:par>
                                <p:cTn id="71" presetID="42" presetClass="exit" presetSubtype="0" fill="hold" nodeType="afterEffect">
                                  <p:stCondLst>
                                    <p:cond delay="0"/>
                                  </p:stCondLst>
                                  <p:childTnLst>
                                    <p:animEffect transition="out" filter="fade">
                                      <p:cBhvr>
                                        <p:cTn id="72" dur="1000"/>
                                        <p:tgtEl>
                                          <p:spTgt spid="4"/>
                                        </p:tgtEl>
                                      </p:cBhvr>
                                    </p:animEffect>
                                    <p:anim calcmode="lin" valueType="num">
                                      <p:cBhvr>
                                        <p:cTn id="73" dur="1000"/>
                                        <p:tgtEl>
                                          <p:spTgt spid="4"/>
                                        </p:tgtEl>
                                        <p:attrNameLst>
                                          <p:attrName>ppt_x</p:attrName>
                                        </p:attrNameLst>
                                      </p:cBhvr>
                                      <p:tavLst>
                                        <p:tav tm="0">
                                          <p:val>
                                            <p:strVal val="ppt_x"/>
                                          </p:val>
                                        </p:tav>
                                        <p:tav tm="100000">
                                          <p:val>
                                            <p:strVal val="ppt_x"/>
                                          </p:val>
                                        </p:tav>
                                      </p:tavLst>
                                    </p:anim>
                                    <p:anim calcmode="lin" valueType="num">
                                      <p:cBhvr>
                                        <p:cTn id="74" dur="1000"/>
                                        <p:tgtEl>
                                          <p:spTgt spid="4"/>
                                        </p:tgtEl>
                                        <p:attrNameLst>
                                          <p:attrName>ppt_y</p:attrName>
                                        </p:attrNameLst>
                                      </p:cBhvr>
                                      <p:tavLst>
                                        <p:tav tm="0">
                                          <p:val>
                                            <p:strVal val="ppt_y"/>
                                          </p:val>
                                        </p:tav>
                                        <p:tav tm="100000">
                                          <p:val>
                                            <p:strVal val="ppt_y+.1"/>
                                          </p:val>
                                        </p:tav>
                                      </p:tavLst>
                                    </p:anim>
                                    <p:set>
                                      <p:cBhvr>
                                        <p:cTn id="75" dur="1" fill="hold">
                                          <p:stCondLst>
                                            <p:cond delay="999"/>
                                          </p:stCondLst>
                                        </p:cTn>
                                        <p:tgtEl>
                                          <p:spTgt spid="4"/>
                                        </p:tgtEl>
                                        <p:attrNameLst>
                                          <p:attrName>style.visibility</p:attrName>
                                        </p:attrNameLst>
                                      </p:cBhvr>
                                      <p:to>
                                        <p:strVal val="hidden"/>
                                      </p:to>
                                    </p:set>
                                  </p:childTnLst>
                                </p:cTn>
                              </p:par>
                            </p:childTnLst>
                          </p:cTn>
                        </p:par>
                        <p:par>
                          <p:cTn id="76" fill="hold">
                            <p:stCondLst>
                              <p:cond delay="10500"/>
                            </p:stCondLst>
                            <p:childTnLst>
                              <p:par>
                                <p:cTn id="77" presetID="10" presetClass="entr" presetSubtype="0"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2000"/>
                                        <p:tgtEl>
                                          <p:spTgt spid="27"/>
                                        </p:tgtEl>
                                      </p:cBhvr>
                                    </p:animEffect>
                                  </p:childTnLst>
                                </p:cTn>
                              </p:par>
                            </p:childTnLst>
                          </p:cTn>
                        </p:par>
                        <p:par>
                          <p:cTn id="80" fill="hold">
                            <p:stCondLst>
                              <p:cond delay="12500"/>
                            </p:stCondLst>
                            <p:childTnLst>
                              <p:par>
                                <p:cTn id="81" presetID="10" presetClass="entr" presetSubtype="0" fill="hold"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Variables - </a:t>
            </a:r>
            <a:r>
              <a:rPr lang="en-US" dirty="0"/>
              <a:t>Operators</a:t>
            </a:r>
          </a:p>
        </p:txBody>
      </p:sp>
      <p:sp>
        <p:nvSpPr>
          <p:cNvPr id="3" name="Content Placeholder 2"/>
          <p:cNvSpPr>
            <a:spLocks noGrp="1"/>
          </p:cNvSpPr>
          <p:nvPr>
            <p:ph idx="1"/>
          </p:nvPr>
        </p:nvSpPr>
        <p:spPr/>
        <p:txBody>
          <a:bodyPr/>
          <a:lstStyle/>
          <a:p>
            <a:pPr marL="0" indent="0">
              <a:buNone/>
            </a:pPr>
            <a:r>
              <a:rPr lang="en-US" altLang="en-US" sz="2400" dirty="0">
                <a:ea typeface="ＭＳ Ｐゴシック" panose="020B0600070205080204" pitchFamily="34" charset="-128"/>
              </a:rPr>
              <a:t>Operators are operation we can perform on variables and values.</a:t>
            </a:r>
          </a:p>
          <a:p>
            <a:pPr marL="539750" indent="-457200">
              <a:buFont typeface="+mj-lt"/>
              <a:buAutoNum type="arabicPeriod"/>
            </a:pPr>
            <a:r>
              <a:rPr lang="en-US" altLang="en-US" sz="2000" dirty="0">
                <a:ea typeface="ＭＳ Ｐゴシック" panose="020B0600070205080204" pitchFamily="34" charset="-128"/>
              </a:rPr>
              <a:t>Parentheses				 	</a:t>
            </a:r>
            <a:r>
              <a:rPr lang="en-US" altLang="en-US" sz="2000" b="1" dirty="0">
                <a:ea typeface="ＭＳ Ｐゴシック" panose="020B0600070205080204" pitchFamily="34" charset="-128"/>
              </a:rPr>
              <a:t>()</a:t>
            </a:r>
          </a:p>
          <a:p>
            <a:pPr marL="539750" indent="-457200">
              <a:buFont typeface="+mj-lt"/>
              <a:buAutoNum type="arabicPeriod"/>
            </a:pPr>
            <a:r>
              <a:rPr lang="en-US" altLang="en-US" sz="2000" dirty="0">
                <a:ea typeface="ＭＳ Ｐゴシック" panose="020B0600070205080204" pitchFamily="34" charset="-128"/>
              </a:rPr>
              <a:t>Unary operators				</a:t>
            </a:r>
            <a:r>
              <a:rPr lang="en-US" altLang="en-US" sz="2000" b="1" dirty="0">
                <a:ea typeface="ＭＳ Ｐゴシック" panose="020B0600070205080204" pitchFamily="34" charset="-128"/>
              </a:rPr>
              <a:t>++  --  !</a:t>
            </a:r>
          </a:p>
          <a:p>
            <a:pPr marL="539750" indent="-457200">
              <a:buFont typeface="+mj-lt"/>
              <a:buAutoNum type="arabicPeriod"/>
            </a:pPr>
            <a:r>
              <a:rPr lang="en-US" altLang="en-US" sz="2000" dirty="0">
                <a:ea typeface="ＭＳ Ｐゴシック" panose="020B0600070205080204" pitchFamily="34" charset="-128"/>
              </a:rPr>
              <a:t>Multiplicative operators		</a:t>
            </a:r>
            <a:r>
              <a:rPr lang="en-US" altLang="en-US" sz="2000" b="1" dirty="0">
                <a:ea typeface="ＭＳ Ｐゴシック" panose="020B0600070205080204" pitchFamily="34" charset="-128"/>
              </a:rPr>
              <a:t>*  /  %</a:t>
            </a:r>
          </a:p>
          <a:p>
            <a:pPr marL="539750" indent="-457200">
              <a:buFont typeface="+mj-lt"/>
              <a:buAutoNum type="arabicPeriod"/>
            </a:pPr>
            <a:r>
              <a:rPr lang="en-US" altLang="en-US" sz="2000" dirty="0">
                <a:ea typeface="ＭＳ Ｐゴシック" panose="020B0600070205080204" pitchFamily="34" charset="-128"/>
              </a:rPr>
              <a:t>Additive operators			</a:t>
            </a:r>
            <a:r>
              <a:rPr lang="en-US" altLang="en-US" sz="2000" b="1" dirty="0">
                <a:ea typeface="ＭＳ Ｐゴシック" panose="020B0600070205080204" pitchFamily="34" charset="-128"/>
              </a:rPr>
              <a:t>+  -</a:t>
            </a:r>
          </a:p>
          <a:p>
            <a:pPr marL="539750" indent="-457200">
              <a:buFont typeface="+mj-lt"/>
              <a:buAutoNum type="arabicPeriod"/>
            </a:pPr>
            <a:r>
              <a:rPr lang="en-US" altLang="en-US" sz="2000" dirty="0">
                <a:ea typeface="ＭＳ Ｐゴシック" panose="020B0600070205080204" pitchFamily="34" charset="-128"/>
              </a:rPr>
              <a:t>Relational ordering			</a:t>
            </a:r>
            <a:r>
              <a:rPr lang="en-US" altLang="en-US" sz="2000" b="1" dirty="0">
                <a:ea typeface="ＭＳ Ｐゴシック" panose="020B0600070205080204" pitchFamily="34" charset="-128"/>
              </a:rPr>
              <a:t>&lt;    &gt;   &lt;=   &gt;=</a:t>
            </a:r>
          </a:p>
          <a:p>
            <a:pPr marL="539750" indent="-457200">
              <a:buFont typeface="+mj-lt"/>
              <a:buAutoNum type="arabicPeriod"/>
            </a:pPr>
            <a:r>
              <a:rPr lang="en-US" altLang="en-US" sz="2000" dirty="0">
                <a:ea typeface="ＭＳ Ｐゴシック" panose="020B0600070205080204" pitchFamily="34" charset="-128"/>
              </a:rPr>
              <a:t>Relational equality			</a:t>
            </a:r>
            <a:r>
              <a:rPr lang="en-US" altLang="en-US" sz="2000" b="1" dirty="0">
                <a:ea typeface="ＭＳ Ｐゴシック" panose="020B0600070205080204" pitchFamily="34" charset="-128"/>
              </a:rPr>
              <a:t>==</a:t>
            </a:r>
          </a:p>
          <a:p>
            <a:pPr marL="539750" indent="-457200">
              <a:buFont typeface="+mj-lt"/>
              <a:buAutoNum type="arabicPeriod"/>
            </a:pPr>
            <a:r>
              <a:rPr lang="en-US" altLang="en-US" sz="2000" dirty="0">
                <a:ea typeface="ＭＳ Ｐゴシック" panose="020B0600070205080204" pitchFamily="34" charset="-128"/>
              </a:rPr>
              <a:t>Logical and					</a:t>
            </a:r>
            <a:r>
              <a:rPr lang="en-US" altLang="en-US" sz="2000" b="1" dirty="0">
                <a:ea typeface="ＭＳ Ｐゴシック" panose="020B0600070205080204" pitchFamily="34" charset="-128"/>
              </a:rPr>
              <a:t>&amp;&amp;</a:t>
            </a:r>
          </a:p>
          <a:p>
            <a:pPr marL="539750" indent="-457200">
              <a:buFont typeface="+mj-lt"/>
              <a:buAutoNum type="arabicPeriod"/>
            </a:pPr>
            <a:r>
              <a:rPr lang="en-US" altLang="en-US" sz="2000" dirty="0">
                <a:ea typeface="ＭＳ Ｐゴシック" panose="020B0600070205080204" pitchFamily="34" charset="-128"/>
              </a:rPr>
              <a:t>Logical or					</a:t>
            </a:r>
            <a:r>
              <a:rPr lang="en-US" altLang="en-US" sz="2000" b="1" dirty="0">
                <a:ea typeface="ＭＳ Ｐゴシック" panose="020B0600070205080204" pitchFamily="34" charset="-128"/>
              </a:rPr>
              <a:t>||</a:t>
            </a:r>
          </a:p>
          <a:p>
            <a:pPr marL="539750" indent="-457200">
              <a:buFont typeface="+mj-lt"/>
              <a:buAutoNum type="arabicPeriod"/>
            </a:pPr>
            <a:r>
              <a:rPr lang="en-US" altLang="en-US" sz="2000" dirty="0">
                <a:ea typeface="ＭＳ Ｐゴシック" panose="020B0600070205080204" pitchFamily="34" charset="-128"/>
              </a:rPr>
              <a:t>Assignment					</a:t>
            </a:r>
            <a:r>
              <a:rPr lang="en-US" altLang="en-US" sz="2000" b="1" dirty="0">
                <a:ea typeface="ＭＳ Ｐゴシック" panose="020B0600070205080204" pitchFamily="34" charset="-128"/>
              </a:rPr>
              <a:t>=</a:t>
            </a:r>
            <a:endParaRPr lang="en-US" altLang="en-US" sz="2000" b="1" dirty="0">
              <a:solidFill>
                <a:schemeClr val="tx1">
                  <a:lumMod val="50000"/>
                  <a:lumOff val="50000"/>
                </a:schemeClr>
              </a:solidFill>
              <a:ea typeface="ＭＳ Ｐゴシック" panose="020B0600070205080204" pitchFamily="34" charset="-128"/>
            </a:endParaRPr>
          </a:p>
        </p:txBody>
      </p:sp>
    </p:spTree>
    <p:extLst>
      <p:ext uri="{BB962C8B-B14F-4D97-AF65-F5344CB8AC3E}">
        <p14:creationId xmlns:p14="http://schemas.microsoft.com/office/powerpoint/2010/main" val="2627578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7FEE8-EA1C-8797-E24F-BF228D86866D}"/>
              </a:ext>
            </a:extLst>
          </p:cNvPr>
          <p:cNvSpPr>
            <a:spLocks noGrp="1"/>
          </p:cNvSpPr>
          <p:nvPr>
            <p:ph type="title"/>
          </p:nvPr>
        </p:nvSpPr>
        <p:spPr/>
        <p:txBody>
          <a:bodyPr/>
          <a:lstStyle/>
          <a:p>
            <a:r>
              <a:rPr lang="en-ES" dirty="0"/>
              <a:t>Math Library</a:t>
            </a:r>
          </a:p>
        </p:txBody>
      </p:sp>
      <p:sp>
        <p:nvSpPr>
          <p:cNvPr id="4" name="Content Placeholder 2">
            <a:extLst>
              <a:ext uri="{FF2B5EF4-FFF2-40B4-BE49-F238E27FC236}">
                <a16:creationId xmlns:a16="http://schemas.microsoft.com/office/drawing/2014/main" id="{0E0C4DF9-C6A5-3C33-157C-8A0CFF6E3B55}"/>
              </a:ext>
            </a:extLst>
          </p:cNvPr>
          <p:cNvSpPr>
            <a:spLocks noGrp="1"/>
          </p:cNvSpPr>
          <p:nvPr>
            <p:ph idx="1"/>
          </p:nvPr>
        </p:nvSpPr>
        <p:spPr>
          <a:xfrm>
            <a:off x="408601" y="1204269"/>
            <a:ext cx="8326798" cy="4204639"/>
          </a:xfrm>
        </p:spPr>
        <p:txBody>
          <a:bodyPr>
            <a:normAutofit/>
          </a:bodyPr>
          <a:lstStyle/>
          <a:p>
            <a:pPr>
              <a:buNone/>
            </a:pPr>
            <a:r>
              <a:rPr lang="en-US" sz="1800" dirty="0"/>
              <a:t>Math.&lt;method&gt;(&lt;parameters&gt;)</a:t>
            </a:r>
          </a:p>
          <a:p>
            <a:pPr lvl="1"/>
            <a:endParaRPr lang="en-US" sz="1800" dirty="0"/>
          </a:p>
          <a:p>
            <a:pPr lvl="1">
              <a:buNone/>
            </a:pPr>
            <a:r>
              <a:rPr lang="en-US" sz="1800" dirty="0"/>
              <a:t>E.g. 	</a:t>
            </a:r>
            <a:r>
              <a:rPr lang="en-US" sz="1800" dirty="0" err="1"/>
              <a:t>Math.sqrt(x</a:t>
            </a:r>
            <a:r>
              <a:rPr lang="en-US" sz="1800" dirty="0"/>
              <a:t>)</a:t>
            </a:r>
          </a:p>
          <a:p>
            <a:pPr lvl="1">
              <a:buNone/>
            </a:pPr>
            <a:r>
              <a:rPr lang="en-US" sz="1800" dirty="0"/>
              <a:t>			</a:t>
            </a:r>
            <a:r>
              <a:rPr lang="en-US" sz="1800" dirty="0" err="1"/>
              <a:t>Math.min(x,y</a:t>
            </a:r>
            <a:r>
              <a:rPr lang="en-US" sz="1800" dirty="0"/>
              <a:t>)</a:t>
            </a:r>
          </a:p>
          <a:p>
            <a:pPr lvl="1">
              <a:buNone/>
            </a:pPr>
            <a:r>
              <a:rPr lang="en-US" sz="1800" dirty="0"/>
              <a:t>			</a:t>
            </a:r>
            <a:r>
              <a:rPr lang="en-US" sz="1800" dirty="0" err="1"/>
              <a:t>Math.exp(x</a:t>
            </a:r>
            <a:r>
              <a:rPr lang="en-US" sz="1800" dirty="0"/>
              <a:t>)</a:t>
            </a:r>
          </a:p>
          <a:p>
            <a:pPr lvl="1">
              <a:buNone/>
            </a:pPr>
            <a:r>
              <a:rPr lang="en-US" sz="1800" dirty="0"/>
              <a:t>			</a:t>
            </a:r>
            <a:r>
              <a:rPr lang="en-US" sz="1800" dirty="0" err="1"/>
              <a:t>Math.pow(x,y</a:t>
            </a:r>
            <a:r>
              <a:rPr lang="en-US" sz="1800" dirty="0"/>
              <a:t>)</a:t>
            </a:r>
          </a:p>
          <a:p>
            <a:pPr lvl="1">
              <a:buNone/>
            </a:pPr>
            <a:r>
              <a:rPr lang="en-US" sz="1800" dirty="0"/>
              <a:t>			</a:t>
            </a:r>
            <a:r>
              <a:rPr lang="en-US" sz="1800" dirty="0" err="1"/>
              <a:t>Math.cos(x</a:t>
            </a:r>
            <a:r>
              <a:rPr lang="en-US" sz="1800" dirty="0"/>
              <a:t>) 		(radian! – </a:t>
            </a:r>
            <a:r>
              <a:rPr lang="en-US" sz="1800" dirty="0" err="1"/>
              <a:t>Math.toRadians</a:t>
            </a:r>
            <a:r>
              <a:rPr lang="en-US" sz="1800" dirty="0"/>
              <a:t>(x))</a:t>
            </a:r>
          </a:p>
          <a:p>
            <a:pPr lvl="1">
              <a:buNone/>
            </a:pPr>
            <a:r>
              <a:rPr lang="en-US" sz="1800" dirty="0"/>
              <a:t>			</a:t>
            </a:r>
            <a:r>
              <a:rPr lang="en-US" sz="1800" dirty="0" err="1"/>
              <a:t>Math.round(x</a:t>
            </a:r>
            <a:r>
              <a:rPr lang="en-US" sz="1800" dirty="0"/>
              <a:t>)</a:t>
            </a:r>
          </a:p>
          <a:p>
            <a:pPr lvl="1">
              <a:buNone/>
            </a:pPr>
            <a:endParaRPr lang="en-US" sz="1800" dirty="0"/>
          </a:p>
          <a:p>
            <a:pPr>
              <a:buNone/>
            </a:pPr>
            <a:r>
              <a:rPr lang="en-US" sz="1800" dirty="0"/>
              <a:t>Look at Java API!!</a:t>
            </a:r>
          </a:p>
          <a:p>
            <a:pPr>
              <a:buNone/>
            </a:pPr>
            <a:r>
              <a:rPr lang="en-GB" sz="1800" dirty="0">
                <a:hlinkClick r:id="rId2"/>
              </a:rPr>
              <a:t>https://docs.oracle.com/en/java/javase/14/docs/api/java.base/java/lang/Math.html</a:t>
            </a:r>
            <a:endParaRPr lang="en-US" sz="1800" dirty="0"/>
          </a:p>
        </p:txBody>
      </p:sp>
      <p:sp>
        <p:nvSpPr>
          <p:cNvPr id="5" name="Rectangle 4">
            <a:extLst>
              <a:ext uri="{FF2B5EF4-FFF2-40B4-BE49-F238E27FC236}">
                <a16:creationId xmlns:a16="http://schemas.microsoft.com/office/drawing/2014/main" id="{8125F93E-71D6-DC17-C665-93BBBBAAC541}"/>
              </a:ext>
            </a:extLst>
          </p:cNvPr>
          <p:cNvSpPr/>
          <p:nvPr/>
        </p:nvSpPr>
        <p:spPr>
          <a:xfrm>
            <a:off x="3014420" y="4648139"/>
            <a:ext cx="6903720" cy="369332"/>
          </a:xfrm>
          <a:prstGeom prst="rect">
            <a:avLst/>
          </a:prstGeom>
        </p:spPr>
        <p:txBody>
          <a:bodyPr wrap="square">
            <a:spAutoFit/>
          </a:bodyPr>
          <a:lstStyle/>
          <a:p>
            <a:r>
              <a:rPr lang="en-NL" b="1" dirty="0">
                <a:solidFill>
                  <a:schemeClr val="tx1">
                    <a:lumMod val="50000"/>
                    <a:lumOff val="50000"/>
                  </a:schemeClr>
                </a:solidFill>
                <a:latin typeface="Courier New" panose="02070309020205020404" pitchFamily="49" charset="0"/>
                <a:cs typeface="Courier New" panose="02070309020205020404" pitchFamily="49" charset="0"/>
              </a:rPr>
              <a:t>Check FunWithMath.java before proceeding</a:t>
            </a:r>
          </a:p>
        </p:txBody>
      </p:sp>
    </p:spTree>
    <p:extLst>
      <p:ext uri="{BB962C8B-B14F-4D97-AF65-F5344CB8AC3E}">
        <p14:creationId xmlns:p14="http://schemas.microsoft.com/office/powerpoint/2010/main" val="3229290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69A9-F185-ACCF-5F8E-87328BAC1D42}"/>
              </a:ext>
            </a:extLst>
          </p:cNvPr>
          <p:cNvSpPr>
            <a:spLocks noGrp="1"/>
          </p:cNvSpPr>
          <p:nvPr>
            <p:ph type="title"/>
          </p:nvPr>
        </p:nvSpPr>
        <p:spPr/>
        <p:txBody>
          <a:bodyPr/>
          <a:lstStyle/>
          <a:p>
            <a:r>
              <a:rPr lang="en-ES" dirty="0"/>
              <a:t>Reading input</a:t>
            </a:r>
          </a:p>
        </p:txBody>
      </p:sp>
      <p:sp>
        <p:nvSpPr>
          <p:cNvPr id="4" name="Content Placeholder 2">
            <a:extLst>
              <a:ext uri="{FF2B5EF4-FFF2-40B4-BE49-F238E27FC236}">
                <a16:creationId xmlns:a16="http://schemas.microsoft.com/office/drawing/2014/main" id="{6D2B7045-5980-806C-45BC-1A10048E10C0}"/>
              </a:ext>
            </a:extLst>
          </p:cNvPr>
          <p:cNvSpPr>
            <a:spLocks noGrp="1"/>
          </p:cNvSpPr>
          <p:nvPr>
            <p:ph idx="1"/>
          </p:nvPr>
        </p:nvSpPr>
        <p:spPr>
          <a:xfrm>
            <a:off x="457200" y="943563"/>
            <a:ext cx="8229600" cy="4525963"/>
          </a:xfrm>
        </p:spPr>
        <p:txBody>
          <a:bodyPr>
            <a:normAutofit/>
          </a:bodyPr>
          <a:lstStyle/>
          <a:p>
            <a:pPr>
              <a:buNone/>
            </a:pPr>
            <a:r>
              <a:rPr lang="en-US" sz="2400" dirty="0"/>
              <a:t>For most of this course: command line or terminal</a:t>
            </a:r>
          </a:p>
          <a:p>
            <a:pPr>
              <a:buNone/>
            </a:pPr>
            <a:endParaRPr lang="en-US" sz="2400" dirty="0"/>
          </a:p>
          <a:p>
            <a:pPr>
              <a:buNone/>
            </a:pPr>
            <a:r>
              <a:rPr lang="en-US" sz="2400" dirty="0"/>
              <a:t>In Java 5.0, Scanner was added to read keyboard input</a:t>
            </a:r>
          </a:p>
          <a:p>
            <a:r>
              <a:rPr lang="en-US" sz="2400" dirty="0" err="1"/>
              <a:t>nextInt</a:t>
            </a:r>
            <a:r>
              <a:rPr lang="en-US" sz="2400" dirty="0"/>
              <a:t>() reads an </a:t>
            </a:r>
            <a:r>
              <a:rPr lang="en-US" sz="2400" dirty="0" err="1"/>
              <a:t>int</a:t>
            </a:r>
            <a:r>
              <a:rPr lang="en-US" sz="2400" dirty="0"/>
              <a:t> </a:t>
            </a:r>
          </a:p>
          <a:p>
            <a:r>
              <a:rPr lang="en-US" sz="2400" dirty="0" err="1"/>
              <a:t>nextDouble</a:t>
            </a:r>
            <a:r>
              <a:rPr lang="en-US" sz="2400" dirty="0"/>
              <a:t>() reads a double</a:t>
            </a:r>
          </a:p>
          <a:p>
            <a:r>
              <a:rPr lang="en-US" sz="2400" dirty="0" err="1"/>
              <a:t>nextLine</a:t>
            </a:r>
            <a:r>
              <a:rPr lang="en-US" sz="2400" dirty="0"/>
              <a:t>() reads a line (until &lt;enter&gt;)</a:t>
            </a:r>
          </a:p>
          <a:p>
            <a:r>
              <a:rPr lang="en-US" sz="2400" dirty="0"/>
              <a:t>next() reads a word (until any white space)</a:t>
            </a:r>
          </a:p>
          <a:p>
            <a:endParaRPr lang="en-US" sz="2400" dirty="0"/>
          </a:p>
          <a:p>
            <a:pPr>
              <a:buNone/>
            </a:pPr>
            <a:r>
              <a:rPr lang="en-US" sz="2400" dirty="0"/>
              <a:t>Scanner is not a “</a:t>
            </a:r>
            <a:r>
              <a:rPr lang="en-US" sz="2400" dirty="0">
                <a:solidFill>
                  <a:srgbClr val="77933C"/>
                </a:solidFill>
              </a:rPr>
              <a:t>library</a:t>
            </a:r>
            <a:r>
              <a:rPr lang="en-US" sz="2400" dirty="0"/>
              <a:t>” like Math, but requires </a:t>
            </a:r>
            <a:r>
              <a:rPr lang="en-US" sz="2400" i="1" dirty="0">
                <a:solidFill>
                  <a:srgbClr val="31859C"/>
                </a:solidFill>
              </a:rPr>
              <a:t>instantiation</a:t>
            </a:r>
            <a:r>
              <a:rPr lang="en-US" sz="2400" dirty="0"/>
              <a:t>(=declare it, like we do with variables)</a:t>
            </a:r>
          </a:p>
        </p:txBody>
      </p:sp>
    </p:spTree>
    <p:extLst>
      <p:ext uri="{BB962C8B-B14F-4D97-AF65-F5344CB8AC3E}">
        <p14:creationId xmlns:p14="http://schemas.microsoft.com/office/powerpoint/2010/main" val="429539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60E62-DF97-65ED-CB87-20DA5B658C02}"/>
              </a:ext>
            </a:extLst>
          </p:cNvPr>
          <p:cNvSpPr>
            <a:spLocks noGrp="1"/>
          </p:cNvSpPr>
          <p:nvPr>
            <p:ph type="title"/>
          </p:nvPr>
        </p:nvSpPr>
        <p:spPr/>
        <p:txBody>
          <a:bodyPr/>
          <a:lstStyle/>
          <a:p>
            <a:r>
              <a:rPr lang="en-ES" dirty="0"/>
              <a:t>Using Scanner</a:t>
            </a:r>
          </a:p>
        </p:txBody>
      </p:sp>
      <p:pic>
        <p:nvPicPr>
          <p:cNvPr id="4" name="Picture 3">
            <a:extLst>
              <a:ext uri="{FF2B5EF4-FFF2-40B4-BE49-F238E27FC236}">
                <a16:creationId xmlns:a16="http://schemas.microsoft.com/office/drawing/2014/main" id="{93C3236C-B076-B7F8-72EC-76C31721B406}"/>
              </a:ext>
            </a:extLst>
          </p:cNvPr>
          <p:cNvPicPr>
            <a:picLocks noChangeAspect="1"/>
          </p:cNvPicPr>
          <p:nvPr/>
        </p:nvPicPr>
        <p:blipFill>
          <a:blip r:embed="rId2"/>
          <a:stretch>
            <a:fillRect/>
          </a:stretch>
        </p:blipFill>
        <p:spPr>
          <a:xfrm>
            <a:off x="457200" y="877695"/>
            <a:ext cx="8229600" cy="3736472"/>
          </a:xfrm>
          <a:prstGeom prst="rect">
            <a:avLst/>
          </a:prstGeom>
        </p:spPr>
      </p:pic>
      <p:sp>
        <p:nvSpPr>
          <p:cNvPr id="5" name="Rectangle 4">
            <a:extLst>
              <a:ext uri="{FF2B5EF4-FFF2-40B4-BE49-F238E27FC236}">
                <a16:creationId xmlns:a16="http://schemas.microsoft.com/office/drawing/2014/main" id="{30C4816D-4569-FF2A-9105-0498B24B1708}"/>
              </a:ext>
            </a:extLst>
          </p:cNvPr>
          <p:cNvSpPr/>
          <p:nvPr/>
        </p:nvSpPr>
        <p:spPr>
          <a:xfrm>
            <a:off x="2286000" y="4685911"/>
            <a:ext cx="7326630" cy="369332"/>
          </a:xfrm>
          <a:prstGeom prst="rect">
            <a:avLst/>
          </a:prstGeom>
        </p:spPr>
        <p:txBody>
          <a:bodyPr wrap="square">
            <a:spAutoFit/>
          </a:bodyPr>
          <a:lstStyle/>
          <a:p>
            <a:r>
              <a:rPr lang="en-NL" b="1" dirty="0">
                <a:solidFill>
                  <a:schemeClr val="tx1">
                    <a:lumMod val="50000"/>
                    <a:lumOff val="50000"/>
                  </a:schemeClr>
                </a:solidFill>
                <a:latin typeface="Courier New" panose="02070309020205020404" pitchFamily="49" charset="0"/>
                <a:cs typeface="Courier New" panose="02070309020205020404" pitchFamily="49" charset="0"/>
              </a:rPr>
              <a:t>Check ComplexHelloWorld.java before proceeding</a:t>
            </a:r>
          </a:p>
        </p:txBody>
      </p:sp>
    </p:spTree>
    <p:extLst>
      <p:ext uri="{BB962C8B-B14F-4D97-AF65-F5344CB8AC3E}">
        <p14:creationId xmlns:p14="http://schemas.microsoft.com/office/powerpoint/2010/main" val="3042036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sz="2800" dirty="0"/>
              <a:t>Variables</a:t>
            </a:r>
          </a:p>
          <a:p>
            <a:pPr lvl="1"/>
            <a:r>
              <a:rPr lang="en-US" sz="2400" dirty="0"/>
              <a:t>declaration, initialization, lifespan</a:t>
            </a:r>
          </a:p>
          <a:p>
            <a:pPr lvl="1"/>
            <a:r>
              <a:rPr lang="en-US" sz="2400" dirty="0"/>
              <a:t>assignment, expressions</a:t>
            </a:r>
            <a:endParaRPr lang="en-US" dirty="0"/>
          </a:p>
          <a:p>
            <a:r>
              <a:rPr lang="en-US" sz="2800" dirty="0"/>
              <a:t>Methods</a:t>
            </a:r>
          </a:p>
          <a:p>
            <a:pPr lvl="1"/>
            <a:r>
              <a:rPr lang="en-US" sz="2400" dirty="0"/>
              <a:t>definition and invocation, parameters</a:t>
            </a:r>
          </a:p>
          <a:p>
            <a:pPr marL="358775" lvl="1" indent="0">
              <a:buNone/>
            </a:pPr>
            <a:endParaRPr lang="en-US" sz="2000" dirty="0"/>
          </a:p>
          <a:p>
            <a:r>
              <a:rPr lang="en-US" sz="2400" b="1" dirty="0"/>
              <a:t>Book</a:t>
            </a:r>
            <a:r>
              <a:rPr lang="en-US" sz="2400" dirty="0"/>
              <a:t>: 			</a:t>
            </a:r>
            <a:r>
              <a:rPr lang="en-US" sz="2400" i="1" dirty="0"/>
              <a:t>Chapters 2 &amp; 5 (check canvas for details)</a:t>
            </a:r>
          </a:p>
          <a:p>
            <a:r>
              <a:rPr lang="en-US" sz="2400" b="1" dirty="0"/>
              <a:t>Quizzes</a:t>
            </a:r>
            <a:r>
              <a:rPr lang="en-US" sz="2400" dirty="0"/>
              <a:t>: 		</a:t>
            </a:r>
            <a:r>
              <a:rPr lang="en-US" sz="2400" i="1" dirty="0"/>
              <a:t>1b &amp; 2</a:t>
            </a:r>
          </a:p>
          <a:p>
            <a:r>
              <a:rPr lang="en-US" sz="2400" b="1" dirty="0"/>
              <a:t>Homework</a:t>
            </a:r>
            <a:r>
              <a:rPr lang="en-US" sz="2400" dirty="0"/>
              <a:t>: 	</a:t>
            </a:r>
            <a:r>
              <a:rPr lang="en-US" sz="2400" i="1" dirty="0"/>
              <a:t>Tasks 1 to 12</a:t>
            </a:r>
          </a:p>
          <a:p>
            <a:pPr marL="0" indent="0">
              <a:buNone/>
            </a:pPr>
            <a:endParaRPr lang="en-US" sz="2400" dirty="0"/>
          </a:p>
        </p:txBody>
      </p:sp>
    </p:spTree>
    <p:extLst>
      <p:ext uri="{BB962C8B-B14F-4D97-AF65-F5344CB8AC3E}">
        <p14:creationId xmlns:p14="http://schemas.microsoft.com/office/powerpoint/2010/main" val="2047952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Upcoming Practical</a:t>
            </a:r>
          </a:p>
        </p:txBody>
      </p:sp>
      <p:sp>
        <p:nvSpPr>
          <p:cNvPr id="3" name="Content Placeholder 2"/>
          <p:cNvSpPr>
            <a:spLocks noGrp="1"/>
          </p:cNvSpPr>
          <p:nvPr>
            <p:ph idx="1"/>
          </p:nvPr>
        </p:nvSpPr>
        <p:spPr/>
        <p:txBody>
          <a:bodyPr/>
          <a:lstStyle/>
          <a:p>
            <a:r>
              <a:rPr lang="en-US" sz="2800" dirty="0"/>
              <a:t>This Friday! </a:t>
            </a:r>
          </a:p>
          <a:p>
            <a:pPr lvl="1"/>
            <a:r>
              <a:rPr lang="en-US" sz="2400" dirty="0"/>
              <a:t>Study the slides, book chapters, quiz 1b and 2, homework before the lab!</a:t>
            </a:r>
          </a:p>
          <a:p>
            <a:pPr marL="358775" lvl="1" indent="0">
              <a:buNone/>
            </a:pPr>
            <a:endParaRPr lang="en-US" sz="2400" dirty="0"/>
          </a:p>
          <a:p>
            <a:r>
              <a:rPr lang="en-US" sz="2800" dirty="0"/>
              <a:t>On variables and methods</a:t>
            </a:r>
          </a:p>
          <a:p>
            <a:pPr lvl="1"/>
            <a:r>
              <a:rPr lang="en-US" sz="2400" dirty="0"/>
              <a:t>Make sure that you have reached all learning goals after this week. </a:t>
            </a:r>
          </a:p>
          <a:p>
            <a:pPr lvl="1"/>
            <a:r>
              <a:rPr lang="en-US" sz="2400" dirty="0"/>
              <a:t>Learning to program requires knowledge of the </a:t>
            </a:r>
            <a:r>
              <a:rPr lang="en-US" sz="2400" b="1" i="1" dirty="0"/>
              <a:t>basics</a:t>
            </a:r>
            <a:r>
              <a:rPr lang="en-US" sz="2400" dirty="0"/>
              <a:t>, on which you can build ever more complex structures.</a:t>
            </a:r>
          </a:p>
        </p:txBody>
      </p:sp>
    </p:spTree>
    <p:extLst>
      <p:ext uri="{BB962C8B-B14F-4D97-AF65-F5344CB8AC3E}">
        <p14:creationId xmlns:p14="http://schemas.microsoft.com/office/powerpoint/2010/main" val="125921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Variables - </a:t>
            </a:r>
            <a:r>
              <a:rPr lang="en-US" dirty="0"/>
              <a:t>Declaration</a:t>
            </a:r>
          </a:p>
        </p:txBody>
      </p:sp>
      <p:sp>
        <p:nvSpPr>
          <p:cNvPr id="3" name="Content Placeholder 2"/>
          <p:cNvSpPr>
            <a:spLocks noGrp="1"/>
          </p:cNvSpPr>
          <p:nvPr>
            <p:ph idx="1"/>
          </p:nvPr>
        </p:nvSpPr>
        <p:spPr/>
        <p:txBody>
          <a:bodyPr/>
          <a:lstStyle/>
          <a:p>
            <a:pPr marL="0" indent="0">
              <a:buNone/>
            </a:pPr>
            <a:r>
              <a:rPr lang="en-US" dirty="0"/>
              <a:t>To use a variable, you have to declare it. </a:t>
            </a:r>
            <a:br>
              <a:rPr lang="en-US" dirty="0"/>
            </a:br>
            <a:r>
              <a:rPr lang="en-US" sz="2800" dirty="0"/>
              <a:t>Java naming convention</a:t>
            </a:r>
            <a:r>
              <a:rPr lang="en-US" sz="2800" baseline="30000" dirty="0"/>
              <a:t>1</a:t>
            </a:r>
            <a:r>
              <a:rPr lang="en-US" sz="2800" dirty="0"/>
              <a:t>: </a:t>
            </a:r>
            <a:r>
              <a:rPr lang="en-US" sz="2800" b="1" i="1" dirty="0" err="1"/>
              <a:t>camelCase</a:t>
            </a:r>
            <a:r>
              <a:rPr lang="en-US" sz="2800" b="1" dirty="0"/>
              <a:t> </a:t>
            </a:r>
            <a:r>
              <a:rPr lang="en-US" sz="2800" dirty="0"/>
              <a:t>or </a:t>
            </a:r>
            <a:r>
              <a:rPr lang="en-US" sz="2800" b="1" i="1" dirty="0" err="1"/>
              <a:t>PascalCase</a:t>
            </a:r>
            <a:endParaRPr lang="en-US" sz="2800" b="1" i="1" dirty="0"/>
          </a:p>
          <a:p>
            <a:pPr marL="0" indent="0" algn="ctr">
              <a:buNone/>
            </a:pPr>
            <a:endParaRPr lang="en-US" sz="2800" b="1" dirty="0">
              <a:latin typeface="Consolas" panose="020B0609020204030204" pitchFamily="49" charset="0"/>
            </a:endParaRPr>
          </a:p>
          <a:p>
            <a:pPr marL="0" indent="0" algn="ctr">
              <a:buNone/>
            </a:pPr>
            <a:r>
              <a:rPr lang="en-US" sz="2400" b="1" dirty="0">
                <a:latin typeface="Consolas" panose="020B0609020204030204" pitchFamily="49" charset="0"/>
              </a:rPr>
              <a:t>datatype</a:t>
            </a:r>
            <a:r>
              <a:rPr lang="en-US" sz="2400" dirty="0">
                <a:latin typeface="Consolas" panose="020B0609020204030204" pitchFamily="49" charset="0"/>
              </a:rPr>
              <a:t> </a:t>
            </a:r>
            <a:r>
              <a:rPr lang="en-US" sz="2400" i="1" dirty="0" err="1">
                <a:latin typeface="Consolas" panose="020B0609020204030204" pitchFamily="49" charset="0"/>
              </a:rPr>
              <a:t>variableName</a:t>
            </a:r>
            <a:r>
              <a:rPr lang="en-US" sz="2400" dirty="0">
                <a:latin typeface="Consolas" panose="020B0609020204030204" pitchFamily="49" charset="0"/>
              </a:rPr>
              <a:t>,…,</a:t>
            </a:r>
            <a:r>
              <a:rPr lang="en-US" sz="2400" i="1" dirty="0" err="1">
                <a:latin typeface="Consolas" panose="020B0609020204030204" pitchFamily="49" charset="0"/>
              </a:rPr>
              <a:t>variableName</a:t>
            </a:r>
            <a:r>
              <a:rPr lang="en-US" sz="2400" dirty="0">
                <a:latin typeface="Consolas" panose="020B0609020204030204" pitchFamily="49" charset="0"/>
              </a:rPr>
              <a:t>;</a:t>
            </a:r>
          </a:p>
          <a:p>
            <a:pPr marL="0" indent="0">
              <a:buNone/>
            </a:pPr>
            <a:endParaRPr lang="en-US" sz="2000" b="1" dirty="0"/>
          </a:p>
          <a:p>
            <a:pPr marL="374650" lvl="1" indent="0">
              <a:buNone/>
            </a:pPr>
            <a:r>
              <a:rPr lang="en-US" sz="2000" b="1" dirty="0" err="1">
                <a:latin typeface="Consolas" panose="020B0609020204030204" pitchFamily="49" charset="0"/>
              </a:rPr>
              <a:t>int</a:t>
            </a:r>
            <a:r>
              <a:rPr lang="en-US" sz="2000" dirty="0">
                <a:latin typeface="Consolas" panose="020B0609020204030204" pitchFamily="49" charset="0"/>
              </a:rPr>
              <a:t> </a:t>
            </a:r>
            <a:r>
              <a:rPr lang="en-US" sz="2000" dirty="0" err="1">
                <a:latin typeface="Consolas" panose="020B0609020204030204" pitchFamily="49" charset="0"/>
              </a:rPr>
              <a:t>i,j,k</a:t>
            </a:r>
            <a:r>
              <a:rPr lang="en-US" sz="2000" dirty="0">
                <a:latin typeface="Consolas" panose="020B0609020204030204" pitchFamily="49" charset="0"/>
              </a:rPr>
              <a:t>;</a:t>
            </a:r>
          </a:p>
          <a:p>
            <a:pPr marL="374650" lvl="1" indent="0">
              <a:buNone/>
            </a:pPr>
            <a:r>
              <a:rPr lang="en-US" sz="2000" b="1" dirty="0" err="1">
                <a:latin typeface="Consolas" panose="020B0609020204030204" pitchFamily="49" charset="0"/>
              </a:rPr>
              <a:t>int</a:t>
            </a:r>
            <a:r>
              <a:rPr lang="en-US" sz="2000" dirty="0">
                <a:latin typeface="Consolas" panose="020B0609020204030204" pitchFamily="49" charset="0"/>
              </a:rPr>
              <a:t> </a:t>
            </a:r>
            <a:r>
              <a:rPr lang="en-US" sz="2000" dirty="0" err="1">
                <a:latin typeface="Consolas" panose="020B0609020204030204" pitchFamily="49" charset="0"/>
              </a:rPr>
              <a:t>numberOfStudents</a:t>
            </a:r>
            <a:r>
              <a:rPr lang="en-US" sz="2000" dirty="0">
                <a:latin typeface="Consolas" panose="020B0609020204030204" pitchFamily="49" charset="0"/>
              </a:rPr>
              <a:t>;</a:t>
            </a:r>
          </a:p>
          <a:p>
            <a:pPr marL="374650" lvl="1" indent="0">
              <a:buNone/>
            </a:pPr>
            <a:r>
              <a:rPr lang="en-US" sz="2000" b="1" dirty="0">
                <a:latin typeface="Consolas" panose="020B0609020204030204" pitchFamily="49" charset="0"/>
              </a:rPr>
              <a:t>double</a:t>
            </a:r>
            <a:r>
              <a:rPr lang="en-US" sz="2000" dirty="0">
                <a:latin typeface="Consolas" panose="020B0609020204030204" pitchFamily="49" charset="0"/>
              </a:rPr>
              <a:t> temperature, volume, pressure; </a:t>
            </a:r>
          </a:p>
          <a:p>
            <a:pPr marL="374650" lvl="1" indent="0">
              <a:buNone/>
            </a:pPr>
            <a:r>
              <a:rPr lang="en-US" sz="2000" b="1" dirty="0">
                <a:latin typeface="Consolas" panose="020B0609020204030204" pitchFamily="49" charset="0"/>
              </a:rPr>
              <a:t>String</a:t>
            </a:r>
            <a:r>
              <a:rPr lang="en-US" sz="2000" dirty="0">
                <a:latin typeface="Consolas" panose="020B0609020204030204" pitchFamily="49" charset="0"/>
              </a:rPr>
              <a:t> name;</a:t>
            </a:r>
          </a:p>
          <a:p>
            <a:pPr marL="0" indent="0">
              <a:buNone/>
            </a:pPr>
            <a:endParaRPr lang="en-US" sz="1200" dirty="0"/>
          </a:p>
          <a:p>
            <a:pPr marL="0" indent="0" algn="r">
              <a:buNone/>
            </a:pPr>
            <a:r>
              <a:rPr lang="en-US" sz="1200" dirty="0"/>
              <a:t>1. https://www.oracle.com/java/technologies/javase/codeconventions-namingconventions.html</a:t>
            </a:r>
          </a:p>
          <a:p>
            <a:endParaRPr lang="en-US" dirty="0"/>
          </a:p>
        </p:txBody>
      </p:sp>
    </p:spTree>
    <p:extLst>
      <p:ext uri="{BB962C8B-B14F-4D97-AF65-F5344CB8AC3E}">
        <p14:creationId xmlns:p14="http://schemas.microsoft.com/office/powerpoint/2010/main" val="304087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Variables - </a:t>
            </a:r>
            <a:r>
              <a:rPr lang="en-US" dirty="0"/>
              <a:t>Expressions</a:t>
            </a:r>
          </a:p>
        </p:txBody>
      </p:sp>
      <p:sp>
        <p:nvSpPr>
          <p:cNvPr id="3" name="Content Placeholder 2"/>
          <p:cNvSpPr>
            <a:spLocks noGrp="1"/>
          </p:cNvSpPr>
          <p:nvPr>
            <p:ph idx="1"/>
          </p:nvPr>
        </p:nvSpPr>
        <p:spPr/>
        <p:txBody>
          <a:bodyPr/>
          <a:lstStyle/>
          <a:p>
            <a:pPr marL="0" indent="0">
              <a:buNone/>
            </a:pPr>
            <a:r>
              <a:rPr lang="en-US" sz="2800" dirty="0"/>
              <a:t>Syntactically correct combinations of </a:t>
            </a:r>
            <a:r>
              <a:rPr lang="en-US" sz="2800" b="1" dirty="0"/>
              <a:t>variables</a:t>
            </a:r>
            <a:r>
              <a:rPr lang="en-US" sz="2800" dirty="0"/>
              <a:t>, </a:t>
            </a:r>
            <a:r>
              <a:rPr lang="en-US" sz="2800" b="1" dirty="0"/>
              <a:t>constants</a:t>
            </a:r>
            <a:r>
              <a:rPr lang="en-US" sz="2800" dirty="0"/>
              <a:t>, </a:t>
            </a:r>
            <a:r>
              <a:rPr lang="en-US" sz="2800" b="1" dirty="0"/>
              <a:t>operators</a:t>
            </a:r>
            <a:r>
              <a:rPr lang="en-US" sz="2800" dirty="0"/>
              <a:t>, </a:t>
            </a:r>
            <a:r>
              <a:rPr lang="en-US" sz="2800" b="1" dirty="0"/>
              <a:t>method</a:t>
            </a:r>
            <a:r>
              <a:rPr lang="en-US" sz="2800" dirty="0"/>
              <a:t> </a:t>
            </a:r>
            <a:r>
              <a:rPr lang="en-US" sz="2800" b="1" dirty="0"/>
              <a:t>invocations</a:t>
            </a:r>
            <a:r>
              <a:rPr lang="en-US" sz="2800" dirty="0"/>
              <a:t> and </a:t>
            </a:r>
            <a:r>
              <a:rPr lang="en-US" sz="2800" b="1" dirty="0"/>
              <a:t>values</a:t>
            </a:r>
            <a:r>
              <a:rPr lang="en-US" sz="2800" dirty="0"/>
              <a:t> that </a:t>
            </a:r>
            <a:r>
              <a:rPr lang="en-US" sz="2800" i="1" dirty="0"/>
              <a:t>evaluate</a:t>
            </a:r>
            <a:r>
              <a:rPr lang="en-US" sz="2800" dirty="0"/>
              <a:t> to a </a:t>
            </a:r>
            <a:r>
              <a:rPr lang="en-US" sz="2800" b="1" dirty="0"/>
              <a:t>single</a:t>
            </a:r>
            <a:r>
              <a:rPr lang="en-US" sz="2800" dirty="0"/>
              <a:t> </a:t>
            </a:r>
            <a:r>
              <a:rPr lang="en-US" sz="2800" b="1" dirty="0"/>
              <a:t>value.</a:t>
            </a:r>
          </a:p>
          <a:p>
            <a:pPr marL="0" indent="0">
              <a:buNone/>
            </a:pPr>
            <a:endParaRPr lang="en-US" sz="2800" b="1" dirty="0"/>
          </a:p>
          <a:p>
            <a:pPr marL="0" indent="0">
              <a:buNone/>
            </a:pPr>
            <a:r>
              <a:rPr lang="en-US" sz="2800" dirty="0"/>
              <a:t>For instance:</a:t>
            </a:r>
          </a:p>
          <a:p>
            <a:pPr marL="730250" lvl="2" indent="0">
              <a:buNone/>
            </a:pPr>
            <a:r>
              <a:rPr lang="en-US" dirty="0">
                <a:latin typeface="Consolas" panose="020B0609020204030204" pitchFamily="49" charset="0"/>
              </a:rPr>
              <a:t>b * 3 + c;</a:t>
            </a:r>
          </a:p>
          <a:p>
            <a:pPr marL="730250" lvl="2" indent="0">
              <a:buNone/>
            </a:pPr>
            <a:r>
              <a:rPr lang="en-US" dirty="0">
                <a:latin typeface="Consolas" panose="020B0609020204030204" pitchFamily="49" charset="0"/>
              </a:rPr>
              <a:t>!a &amp;&amp; (b &lt; 3);</a:t>
            </a:r>
          </a:p>
          <a:p>
            <a:pPr marL="730250" lvl="2" indent="0">
              <a:buNone/>
            </a:pPr>
            <a:r>
              <a:rPr lang="en-US" dirty="0">
                <a:latin typeface="Consolas" panose="020B0609020204030204" pitchFamily="49" charset="0"/>
              </a:rPr>
              <a:t>c = </a:t>
            </a:r>
            <a:r>
              <a:rPr lang="en-US" dirty="0" err="1">
                <a:latin typeface="Consolas" panose="020B0609020204030204" pitchFamily="49" charset="0"/>
              </a:rPr>
              <a:t>Math.pow</a:t>
            </a:r>
            <a:r>
              <a:rPr lang="en-US" dirty="0">
                <a:latin typeface="Consolas" panose="020B0609020204030204" pitchFamily="49" charset="0"/>
              </a:rPr>
              <a:t>(a, b) + 5;</a:t>
            </a:r>
          </a:p>
          <a:p>
            <a:endParaRPr lang="en-US" dirty="0"/>
          </a:p>
        </p:txBody>
      </p:sp>
    </p:spTree>
    <p:extLst>
      <p:ext uri="{BB962C8B-B14F-4D97-AF65-F5344CB8AC3E}">
        <p14:creationId xmlns:p14="http://schemas.microsoft.com/office/powerpoint/2010/main" val="3833930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3567-04D2-87D1-1E84-DE8401C0A2AF}"/>
              </a:ext>
            </a:extLst>
          </p:cNvPr>
          <p:cNvSpPr>
            <a:spLocks noGrp="1"/>
          </p:cNvSpPr>
          <p:nvPr>
            <p:ph type="title"/>
          </p:nvPr>
        </p:nvSpPr>
        <p:spPr/>
        <p:txBody>
          <a:bodyPr/>
          <a:lstStyle/>
          <a:p>
            <a:r>
              <a:rPr lang="en-ES" dirty="0"/>
              <a:t>Exercise together – What can we print? (2a)</a:t>
            </a:r>
          </a:p>
        </p:txBody>
      </p:sp>
      <p:sp>
        <p:nvSpPr>
          <p:cNvPr id="3" name="Content Placeholder 2">
            <a:extLst>
              <a:ext uri="{FF2B5EF4-FFF2-40B4-BE49-F238E27FC236}">
                <a16:creationId xmlns:a16="http://schemas.microsoft.com/office/drawing/2014/main" id="{873EA920-D87E-8D53-C0F9-E90DFB378D64}"/>
              </a:ext>
            </a:extLst>
          </p:cNvPr>
          <p:cNvSpPr>
            <a:spLocks noGrp="1"/>
          </p:cNvSpPr>
          <p:nvPr>
            <p:ph idx="1"/>
          </p:nvPr>
        </p:nvSpPr>
        <p:spPr/>
        <p:txBody>
          <a:bodyPr/>
          <a:lstStyle/>
          <a:p>
            <a:r>
              <a:rPr lang="en-ES" sz="2800" dirty="0"/>
              <a:t>Create a file with a &lt;class name&gt; and .java extension.</a:t>
            </a:r>
          </a:p>
          <a:p>
            <a:r>
              <a:rPr lang="en-ES" sz="2800" dirty="0"/>
              <a:t>Create a public class &lt;class name&gt; inside the file, with a public static void main(String[] args) method.</a:t>
            </a:r>
          </a:p>
          <a:p>
            <a:r>
              <a:rPr lang="en-ES" sz="2800" dirty="0"/>
              <a:t>Use the operation System.out.println() to print:</a:t>
            </a:r>
            <a:br>
              <a:rPr lang="en-ES" sz="2800" dirty="0"/>
            </a:br>
            <a:br>
              <a:rPr lang="en-ES" sz="2800" dirty="0"/>
            </a:br>
            <a:r>
              <a:rPr lang="en-GB" sz="2000" dirty="0"/>
              <a:t>She said "Hello!" to me.</a:t>
            </a:r>
            <a:br>
              <a:rPr lang="en-GB" sz="2000" dirty="0"/>
            </a:br>
            <a:r>
              <a:rPr lang="en-GB" sz="2000" dirty="0"/>
              <a:t>12 + 20 is 32</a:t>
            </a:r>
            <a:endParaRPr lang="en-ES" sz="2000" dirty="0"/>
          </a:p>
        </p:txBody>
      </p:sp>
    </p:spTree>
    <p:extLst>
      <p:ext uri="{BB962C8B-B14F-4D97-AF65-F5344CB8AC3E}">
        <p14:creationId xmlns:p14="http://schemas.microsoft.com/office/powerpoint/2010/main" val="4025958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Variables - </a:t>
            </a:r>
            <a:r>
              <a:rPr lang="en-US" dirty="0"/>
              <a:t>Casting</a:t>
            </a:r>
          </a:p>
        </p:txBody>
      </p:sp>
      <p:sp>
        <p:nvSpPr>
          <p:cNvPr id="3" name="Content Placeholder 2"/>
          <p:cNvSpPr>
            <a:spLocks noGrp="1"/>
          </p:cNvSpPr>
          <p:nvPr>
            <p:ph idx="1"/>
          </p:nvPr>
        </p:nvSpPr>
        <p:spPr/>
        <p:txBody>
          <a:bodyPr/>
          <a:lstStyle/>
          <a:p>
            <a:pPr marL="0" indent="0">
              <a:buNone/>
            </a:pPr>
            <a:r>
              <a:rPr lang="en-US" dirty="0"/>
              <a:t>Converting the type of a value of an expression to a new type.</a:t>
            </a:r>
          </a:p>
          <a:p>
            <a:pPr marL="0" indent="0">
              <a:buNone/>
            </a:pPr>
            <a:endParaRPr lang="en-US" dirty="0"/>
          </a:p>
          <a:p>
            <a:pPr marL="0" indent="0">
              <a:buNone/>
            </a:pPr>
            <a:r>
              <a:rPr lang="en-US" dirty="0" err="1">
                <a:latin typeface="Consolas" panose="020B0609020204030204" pitchFamily="49" charset="0"/>
              </a:rPr>
              <a:t>int</a:t>
            </a:r>
            <a:r>
              <a:rPr lang="en-US" dirty="0">
                <a:latin typeface="Consolas" panose="020B0609020204030204" pitchFamily="49" charset="0"/>
              </a:rPr>
              <a:t> a = (</a:t>
            </a:r>
            <a:r>
              <a:rPr lang="en-US" dirty="0" err="1">
                <a:latin typeface="Consolas" panose="020B0609020204030204" pitchFamily="49" charset="0"/>
              </a:rPr>
              <a:t>int</a:t>
            </a:r>
            <a:r>
              <a:rPr lang="en-US" dirty="0">
                <a:latin typeface="Consolas" panose="020B0609020204030204" pitchFamily="49" charset="0"/>
              </a:rPr>
              <a:t>)(3.14 * 5);			</a:t>
            </a:r>
            <a:r>
              <a:rPr lang="en-US" sz="2400" dirty="0">
                <a:latin typeface="+mn-lt"/>
              </a:rPr>
              <a:t>(a is now 15)</a:t>
            </a:r>
            <a:endParaRPr lang="en-US" dirty="0">
              <a:latin typeface="+mn-lt"/>
            </a:endParaRPr>
          </a:p>
          <a:p>
            <a:pPr marL="0" indent="0">
              <a:buNone/>
            </a:pPr>
            <a:r>
              <a:rPr lang="en-US" dirty="0"/>
              <a:t>double b = 3.14;</a:t>
            </a:r>
          </a:p>
          <a:p>
            <a:pPr marL="0" indent="0">
              <a:buNone/>
            </a:pPr>
            <a:r>
              <a:rPr lang="en-US" dirty="0"/>
              <a:t>int c = (int)(b * 12.3);							</a:t>
            </a:r>
            <a:r>
              <a:rPr lang="en-US" sz="2400" dirty="0">
                <a:latin typeface="+mn-lt"/>
              </a:rPr>
              <a:t>(b is now 38)</a:t>
            </a:r>
            <a:endParaRPr lang="en-US" dirty="0">
              <a:latin typeface="+mn-lt"/>
            </a:endParaRPr>
          </a:p>
        </p:txBody>
      </p:sp>
    </p:spTree>
    <p:extLst>
      <p:ext uri="{BB962C8B-B14F-4D97-AF65-F5344CB8AC3E}">
        <p14:creationId xmlns:p14="http://schemas.microsoft.com/office/powerpoint/2010/main" val="757341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5A60B-9C1F-E5B5-44D1-EE9BE74A59A0}"/>
              </a:ext>
            </a:extLst>
          </p:cNvPr>
          <p:cNvSpPr>
            <a:spLocks noGrp="1"/>
          </p:cNvSpPr>
          <p:nvPr>
            <p:ph type="title"/>
          </p:nvPr>
        </p:nvSpPr>
        <p:spPr/>
        <p:txBody>
          <a:bodyPr/>
          <a:lstStyle/>
          <a:p>
            <a:r>
              <a:rPr lang="en-ES" dirty="0"/>
              <a:t>Narrowing and widening data types</a:t>
            </a:r>
          </a:p>
        </p:txBody>
      </p:sp>
      <p:sp>
        <p:nvSpPr>
          <p:cNvPr id="3" name="Content Placeholder 2">
            <a:extLst>
              <a:ext uri="{FF2B5EF4-FFF2-40B4-BE49-F238E27FC236}">
                <a16:creationId xmlns:a16="http://schemas.microsoft.com/office/drawing/2014/main" id="{AF43B8F5-1FED-9FC7-5763-A7FEE14633D9}"/>
              </a:ext>
            </a:extLst>
          </p:cNvPr>
          <p:cNvSpPr>
            <a:spLocks noGrp="1"/>
          </p:cNvSpPr>
          <p:nvPr>
            <p:ph idx="1"/>
          </p:nvPr>
        </p:nvSpPr>
        <p:spPr/>
        <p:txBody>
          <a:bodyPr/>
          <a:lstStyle/>
          <a:p>
            <a:r>
              <a:rPr lang="en-ES" sz="2600" dirty="0"/>
              <a:t>We can distinguish between narrowing a datatype:</a:t>
            </a:r>
            <a:br>
              <a:rPr lang="en-ES" sz="2600" dirty="0"/>
            </a:br>
            <a:br>
              <a:rPr lang="en-ES" sz="2600" dirty="0"/>
            </a:br>
            <a:r>
              <a:rPr lang="en-US" sz="2600" dirty="0">
                <a:latin typeface="Consolas" panose="020B0609020204030204" pitchFamily="49" charset="0"/>
              </a:rPr>
              <a:t>int a = (int)(3.14 * 5);</a:t>
            </a:r>
            <a:br>
              <a:rPr lang="en-ES" sz="2600" dirty="0"/>
            </a:br>
            <a:endParaRPr lang="en-ES" sz="2600" dirty="0"/>
          </a:p>
          <a:p>
            <a:r>
              <a:rPr lang="en-GB" sz="2600" dirty="0"/>
              <a:t>A</a:t>
            </a:r>
            <a:r>
              <a:rPr lang="en-ES" sz="2600" dirty="0"/>
              <a:t>nd widening the datatype:</a:t>
            </a:r>
            <a:br>
              <a:rPr lang="en-ES" sz="2600" dirty="0"/>
            </a:br>
            <a:br>
              <a:rPr lang="en-ES" sz="2600" dirty="0"/>
            </a:br>
            <a:r>
              <a:rPr lang="en-GB" sz="2600" dirty="0">
                <a:latin typeface="Consolas" panose="020B0609020204030204" pitchFamily="49" charset="0"/>
                <a:cs typeface="Consolas" panose="020B0609020204030204" pitchFamily="49" charset="0"/>
              </a:rPr>
              <a:t>d</a:t>
            </a:r>
            <a:r>
              <a:rPr lang="en-ES" sz="2600" dirty="0">
                <a:latin typeface="Consolas" panose="020B0609020204030204" pitchFamily="49" charset="0"/>
                <a:cs typeface="Consolas" panose="020B0609020204030204" pitchFamily="49" charset="0"/>
              </a:rPr>
              <a:t>ouble a = (double)(3 * 5);</a:t>
            </a:r>
            <a:br>
              <a:rPr lang="en-ES" dirty="0"/>
            </a:br>
            <a:endParaRPr lang="en-ES" dirty="0"/>
          </a:p>
        </p:txBody>
      </p:sp>
    </p:spTree>
    <p:extLst>
      <p:ext uri="{BB962C8B-B14F-4D97-AF65-F5344CB8AC3E}">
        <p14:creationId xmlns:p14="http://schemas.microsoft.com/office/powerpoint/2010/main" val="140074484"/>
      </p:ext>
    </p:extLst>
  </p:cSld>
  <p:clrMapOvr>
    <a:masterClrMapping/>
  </p:clrMapOvr>
</p:sld>
</file>

<file path=ppt/theme/theme1.xml><?xml version="1.0" encoding="utf-8"?>
<a:theme xmlns:a="http://schemas.openxmlformats.org/drawingml/2006/main" name="Maastricht University">
  <a:themeElements>
    <a:clrScheme name="UM">
      <a:dk1>
        <a:srgbClr val="001C3D"/>
      </a:dk1>
      <a:lt1>
        <a:srgbClr val="FFFFFF"/>
      </a:lt1>
      <a:dk2>
        <a:srgbClr val="00A2DB"/>
      </a:dk2>
      <a:lt2>
        <a:srgbClr val="FFFFFF"/>
      </a:lt2>
      <a:accent1>
        <a:srgbClr val="E84E10"/>
      </a:accent1>
      <a:accent2>
        <a:srgbClr val="00A2DB"/>
      </a:accent2>
      <a:accent3>
        <a:srgbClr val="001C3D"/>
      </a:accent3>
      <a:accent4>
        <a:srgbClr val="F3A687"/>
      </a:accent4>
      <a:accent5>
        <a:srgbClr val="7FD0ED"/>
      </a:accent5>
      <a:accent6>
        <a:srgbClr val="7F8D9E"/>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839</TotalTime>
  <Words>2150</Words>
  <Application>Microsoft Macintosh PowerPoint</Application>
  <PresentationFormat>On-screen Show (16:9)</PresentationFormat>
  <Paragraphs>310</Paragraphs>
  <Slides>44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Consolas</vt:lpstr>
      <vt:lpstr>Courier</vt:lpstr>
      <vt:lpstr>Courier New</vt:lpstr>
      <vt:lpstr>Georgia</vt:lpstr>
      <vt:lpstr>Lucida Grande</vt:lpstr>
      <vt:lpstr>Maastricht University</vt:lpstr>
      <vt:lpstr>Computer Science 1</vt:lpstr>
      <vt:lpstr>Variables - Learning Goals</vt:lpstr>
      <vt:lpstr>Variables and Values</vt:lpstr>
      <vt:lpstr>Variables - Operators</vt:lpstr>
      <vt:lpstr>Variables - Declaration</vt:lpstr>
      <vt:lpstr>Variables - Expressions</vt:lpstr>
      <vt:lpstr>Exercise together – What can we print? (2a)</vt:lpstr>
      <vt:lpstr>Variables - Casting</vt:lpstr>
      <vt:lpstr>Narrowing and widening data types</vt:lpstr>
      <vt:lpstr>Beware of casting – Ariane 5, 1996</vt:lpstr>
      <vt:lpstr>Exercise together – Casting exercise (2b)</vt:lpstr>
      <vt:lpstr>Exercise together – Integer limits (2b)</vt:lpstr>
      <vt:lpstr>Constants</vt:lpstr>
      <vt:lpstr>Why use constants?</vt:lpstr>
      <vt:lpstr>Why use constants? (2)</vt:lpstr>
      <vt:lpstr>Variables - Scope</vt:lpstr>
      <vt:lpstr>Variables - Scope</vt:lpstr>
      <vt:lpstr>Variables - Garbage Collection</vt:lpstr>
      <vt:lpstr>Exercise together – How can we extend the lifetime of a variable (2d)</vt:lpstr>
      <vt:lpstr>Assignment operator</vt:lpstr>
      <vt:lpstr>Variable instantiation / initialization</vt:lpstr>
      <vt:lpstr>Assignment ≠ Equality</vt:lpstr>
      <vt:lpstr>Exercise together – Swap values</vt:lpstr>
      <vt:lpstr>Methods - Learning Goals</vt:lpstr>
      <vt:lpstr>Methods</vt:lpstr>
      <vt:lpstr>Methods - Declaration</vt:lpstr>
      <vt:lpstr>Defining a method</vt:lpstr>
      <vt:lpstr>Things Java doesn’t care about… but we might</vt:lpstr>
      <vt:lpstr>More things Java does not care about</vt:lpstr>
      <vt:lpstr>Methods – Return Statement</vt:lpstr>
      <vt:lpstr>Method – Parameters</vt:lpstr>
      <vt:lpstr>Overloading</vt:lpstr>
      <vt:lpstr>Overloading (2)</vt:lpstr>
      <vt:lpstr>Calling a method</vt:lpstr>
      <vt:lpstr>Pass by value</vt:lpstr>
      <vt:lpstr>Show of hands</vt:lpstr>
      <vt:lpstr>Local variables</vt:lpstr>
      <vt:lpstr>PowerPoint Presentation</vt:lpstr>
      <vt:lpstr>Control Flow &amp; Variable Scopes</vt:lpstr>
      <vt:lpstr>Math Library</vt:lpstr>
      <vt:lpstr>Reading input</vt:lpstr>
      <vt:lpstr>Using Scanner</vt:lpstr>
      <vt:lpstr>Summary</vt:lpstr>
      <vt:lpstr>The Upcoming Practical</vt:lpstr>
    </vt:vector>
  </TitlesOfParts>
  <Company>Zuiderlicht BV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Jochen Lennertz</dc:creator>
  <cp:lastModifiedBy>Daniel Hugo Campora Perez</cp:lastModifiedBy>
  <cp:revision>171</cp:revision>
  <cp:lastPrinted>2016-01-22T13:02:05Z</cp:lastPrinted>
  <dcterms:created xsi:type="dcterms:W3CDTF">2016-01-20T13:07:02Z</dcterms:created>
  <dcterms:modified xsi:type="dcterms:W3CDTF">2023-09-05T14:12:37Z</dcterms:modified>
</cp:coreProperties>
</file>